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90"/>
  </p:notesMasterIdLst>
  <p:handoutMasterIdLst>
    <p:handoutMasterId r:id="rId91"/>
  </p:handoutMasterIdLst>
  <p:sldIdLst>
    <p:sldId id="256" r:id="rId2"/>
    <p:sldId id="471" r:id="rId3"/>
    <p:sldId id="516" r:id="rId4"/>
    <p:sldId id="922" r:id="rId5"/>
    <p:sldId id="903" r:id="rId6"/>
    <p:sldId id="771" r:id="rId7"/>
    <p:sldId id="925" r:id="rId8"/>
    <p:sldId id="926" r:id="rId9"/>
    <p:sldId id="928" r:id="rId10"/>
    <p:sldId id="929" r:id="rId11"/>
    <p:sldId id="924" r:id="rId12"/>
    <p:sldId id="930" r:id="rId13"/>
    <p:sldId id="931" r:id="rId14"/>
    <p:sldId id="932" r:id="rId15"/>
    <p:sldId id="933" r:id="rId16"/>
    <p:sldId id="934" r:id="rId17"/>
    <p:sldId id="936" r:id="rId18"/>
    <p:sldId id="937" r:id="rId19"/>
    <p:sldId id="938" r:id="rId20"/>
    <p:sldId id="939" r:id="rId21"/>
    <p:sldId id="940" r:id="rId22"/>
    <p:sldId id="941" r:id="rId23"/>
    <p:sldId id="942" r:id="rId24"/>
    <p:sldId id="943" r:id="rId25"/>
    <p:sldId id="944" r:id="rId26"/>
    <p:sldId id="946" r:id="rId27"/>
    <p:sldId id="947" r:id="rId28"/>
    <p:sldId id="948" r:id="rId29"/>
    <p:sldId id="949" r:id="rId30"/>
    <p:sldId id="950" r:id="rId31"/>
    <p:sldId id="951" r:id="rId32"/>
    <p:sldId id="952" r:id="rId33"/>
    <p:sldId id="953" r:id="rId34"/>
    <p:sldId id="954" r:id="rId35"/>
    <p:sldId id="955" r:id="rId36"/>
    <p:sldId id="957" r:id="rId37"/>
    <p:sldId id="956" r:id="rId38"/>
    <p:sldId id="963" r:id="rId39"/>
    <p:sldId id="964" r:id="rId40"/>
    <p:sldId id="965" r:id="rId41"/>
    <p:sldId id="967" r:id="rId42"/>
    <p:sldId id="867" r:id="rId43"/>
    <p:sldId id="968" r:id="rId44"/>
    <p:sldId id="971" r:id="rId45"/>
    <p:sldId id="972" r:id="rId46"/>
    <p:sldId id="973" r:id="rId47"/>
    <p:sldId id="974" r:id="rId48"/>
    <p:sldId id="975" r:id="rId49"/>
    <p:sldId id="976" r:id="rId50"/>
    <p:sldId id="979" r:id="rId51"/>
    <p:sldId id="980" r:id="rId52"/>
    <p:sldId id="981" r:id="rId53"/>
    <p:sldId id="982" r:id="rId54"/>
    <p:sldId id="983" r:id="rId55"/>
    <p:sldId id="984" r:id="rId56"/>
    <p:sldId id="986" r:id="rId57"/>
    <p:sldId id="923" r:id="rId58"/>
    <p:sldId id="987" r:id="rId59"/>
    <p:sldId id="988" r:id="rId60"/>
    <p:sldId id="989" r:id="rId61"/>
    <p:sldId id="990" r:id="rId62"/>
    <p:sldId id="991" r:id="rId63"/>
    <p:sldId id="992" r:id="rId64"/>
    <p:sldId id="993" r:id="rId65"/>
    <p:sldId id="994" r:id="rId66"/>
    <p:sldId id="995" r:id="rId67"/>
    <p:sldId id="996" r:id="rId68"/>
    <p:sldId id="997" r:id="rId69"/>
    <p:sldId id="998" r:id="rId70"/>
    <p:sldId id="1000" r:id="rId71"/>
    <p:sldId id="1001" r:id="rId72"/>
    <p:sldId id="1002" r:id="rId73"/>
    <p:sldId id="1003" r:id="rId74"/>
    <p:sldId id="1004" r:id="rId75"/>
    <p:sldId id="1005" r:id="rId76"/>
    <p:sldId id="1006" r:id="rId77"/>
    <p:sldId id="1007" r:id="rId78"/>
    <p:sldId id="1008" r:id="rId79"/>
    <p:sldId id="1009" r:id="rId80"/>
    <p:sldId id="1010" r:id="rId81"/>
    <p:sldId id="1011" r:id="rId82"/>
    <p:sldId id="1012" r:id="rId83"/>
    <p:sldId id="1013" r:id="rId84"/>
    <p:sldId id="1014" r:id="rId85"/>
    <p:sldId id="1015" r:id="rId86"/>
    <p:sldId id="1016" r:id="rId87"/>
    <p:sldId id="1017" r:id="rId88"/>
    <p:sldId id="385" r:id="rId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C479D"/>
    <a:srgbClr val="DFDFE1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36" autoAdjust="0"/>
    <p:restoredTop sz="94963" autoAdjust="0"/>
  </p:normalViewPr>
  <p:slideViewPr>
    <p:cSldViewPr>
      <p:cViewPr varScale="1">
        <p:scale>
          <a:sx n="101" d="100"/>
          <a:sy n="101" d="100"/>
        </p:scale>
        <p:origin x="2460" y="10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E3490-9119-48F2-B91E-133C30F1A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CD76B-6285-4012-B26E-7D998E483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47D4D-C0F5-4364-BD2E-D5448EC2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192C5-AE7A-4198-911E-F65CE56B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56953-A3EA-4C0F-868C-A4D27CAF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59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879C7-75B1-46A7-BDF8-74787E0F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F1F99-9F94-4E7C-9C48-2C0990F79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2AE6C-7907-486A-B4BF-E416E21D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1655A-0D4C-4F9D-BED0-91BCEF9C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67946-E10D-40E3-A0A7-28738D04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04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A7F467-F50B-4168-937C-AEED73255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BFED97-BDD3-463A-BF07-EF939E38F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E9796-DCF0-4E3C-856F-ECDCDA9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58968-3F8A-4B67-A3F4-EC0051BB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0F5E4-28EB-486C-BC8B-1A39FAF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61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10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5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7030A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355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600"/>
            </a:lvl4pPr>
            <a:lvl5pPr marL="990600" indent="-180975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89959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88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7030A0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rgbClr val="7030A0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143454" y="6309320"/>
            <a:ext cx="27158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</a:t>
            </a:r>
            <a:r>
              <a:rPr lang="en-US" altLang="ko-KR" sz="1100" b="1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2022 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0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난생처음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R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코딩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&amp;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데이터 분석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B864E-A139-467B-86E6-D11EDAE2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36BAD-03ED-4FF8-89FE-15E06D968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535F3-FAC6-4B0F-B3F5-5615F330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2D44B-96AB-418C-981F-32D79317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93E7D-38CE-4D2F-A850-0DC7E875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35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6A652-CC0A-4D34-A1F3-2A041195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32DA3-F9D1-4D40-9987-7DCB5BEA3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2511D-1771-4B6E-9544-A9E522DD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246ED-A0F3-4C7E-9116-18409B6B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ECBE1-79C5-4581-8AF7-1152C2CF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23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3F31D-F265-407F-A7E3-D1889757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3117-75C5-4234-8019-1447FB13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81DE9-D51B-4CBC-AC2C-07A1861D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3C612-7E07-4AF1-B84A-D8475D95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861A0-FB95-4677-A4AA-4E2258F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D34F5E-C09A-4362-83B4-79DCF76A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34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7BCD-0F4C-47ED-BC03-93BEE88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29354-7EF8-4945-A307-3B31791A1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B3ED2-D41B-4A47-AB7E-FAD36761E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DFA046-C659-435E-AA77-8CEC87FF7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EB20D6-4D05-4A5B-AB41-7843DB2EC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AB7A5F-23E7-4A45-A6CA-415E827B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FD0B2A-37E2-4C39-943D-12D9C6EE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4D40FA-C1C8-4D58-9F94-79E886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79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D42C4-2D7C-4DC4-852B-51531FB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6AB6B3-C327-44AC-95D7-12C2CDAC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5FED57-7C99-49E8-A181-7A90F25F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3595FB-F738-4B46-BCAC-6E49A6D6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17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5E6494-047C-4F6B-B85E-E4B1854A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2F221B-399A-42E4-84CC-9E846D71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7C9BE-EF53-4928-AADD-FFE1784B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75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8F677-A64C-4DB3-B822-A5629DC2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63EDC-29E0-40BC-A32F-6138ECB01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DDD2D-7DDA-4FFD-8CB7-CB958C92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C3FB5-DE7D-4CDC-9329-E7BB7AEF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A4E85-6F59-43D3-803A-AEA4462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414B65-14C6-40EF-94C1-49782180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34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B749A-8E5F-46D9-8F6A-6FA1E15C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FE450A-813D-4220-BAEE-4AE5E9595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5A3C1-E0CF-4C45-8BC2-16B0A2A0A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CBD31C-BB8C-4D5C-9D57-8713DBCF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1780AE-9C6F-4C96-ACA5-BB745A79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04E32-7529-4EE8-BA68-329A5E14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11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DCBA9A-0DDC-4727-9EB1-2B834A42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3EFF59-D14F-4C6F-8E05-526A06F5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1D4C1-A149-484D-978F-632B671CF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EC58A-1BD8-4D70-94CE-3DBF0481B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B3861-81B6-4B74-BFB7-A26048A57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0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689" r:id="rId17"/>
    <p:sldLayoutId id="2147483680" r:id="rId18"/>
    <p:sldLayoutId id="2147483685" r:id="rId1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0" y="5805488"/>
            <a:ext cx="9144000" cy="6254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Chapter 10. </a:t>
            </a:r>
            <a:r>
              <a:rPr lang="ko-KR" altLang="en-US" sz="3000" b="1" dirty="0">
                <a:solidFill>
                  <a:schemeClr val="bg1"/>
                </a:solidFill>
              </a:rPr>
              <a:t>파일 입출력과 예외 처리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58A5CA-224D-4E41-BAE8-6C7DC445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68760"/>
            <a:ext cx="6677025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 입출력의 기본 과정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chemeClr val="accent1"/>
                </a:solidFill>
              </a:rPr>
              <a:t>3</a:t>
            </a:r>
            <a:r>
              <a:rPr lang="ko-KR" altLang="en-US" b="1" dirty="0">
                <a:solidFill>
                  <a:schemeClr val="accent1"/>
                </a:solidFill>
              </a:rPr>
              <a:t>단계 </a:t>
            </a:r>
            <a:r>
              <a:rPr lang="en-US" altLang="ko-KR" b="1" dirty="0">
                <a:solidFill>
                  <a:schemeClr val="accent1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파일 닫기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/>
              <a:t>파일과 관련된 모든 작업이 끝나면 파일을 정상적으로 닫아줘야 한다</a:t>
            </a:r>
            <a:r>
              <a:rPr lang="en-US" altLang="ko-KR" dirty="0"/>
              <a:t>. </a:t>
            </a:r>
            <a:r>
              <a:rPr lang="ko-KR" altLang="en-US" dirty="0"/>
              <a:t>파일을 닫기 위해 사용하는 변수는 </a:t>
            </a:r>
            <a:r>
              <a:rPr lang="en-US" altLang="ko-KR" dirty="0"/>
              <a:t>1</a:t>
            </a:r>
            <a:r>
              <a:rPr lang="ko-KR" altLang="en-US" dirty="0"/>
              <a:t>단계에서 </a:t>
            </a:r>
            <a:r>
              <a:rPr lang="ko-KR" altLang="en-US" dirty="0" err="1"/>
              <a:t>읽기용</a:t>
            </a:r>
            <a:r>
              <a:rPr lang="ko-KR" altLang="en-US" dirty="0"/>
              <a:t> 또는 쓰기용으로 열었던 </a:t>
            </a:r>
            <a:r>
              <a:rPr lang="ko-KR" altLang="en-US" b="1" dirty="0">
                <a:solidFill>
                  <a:schemeClr val="accent1"/>
                </a:solidFill>
              </a:rPr>
              <a:t>변수</a:t>
            </a:r>
            <a:r>
              <a:rPr lang="en-US" altLang="ko-KR" b="1" dirty="0">
                <a:solidFill>
                  <a:schemeClr val="accent1"/>
                </a:solidFill>
              </a:rPr>
              <a:t>_</a:t>
            </a:r>
            <a:r>
              <a:rPr lang="ko-KR" altLang="en-US" b="1" dirty="0">
                <a:solidFill>
                  <a:schemeClr val="accent1"/>
                </a:solidFill>
              </a:rPr>
              <a:t>이름</a:t>
            </a:r>
            <a:r>
              <a:rPr lang="ko-KR" altLang="en-US" dirty="0"/>
              <a:t>이다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03491-F320-48E1-A5F2-C82A7C0A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58" y="2996952"/>
            <a:ext cx="71818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0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텍스트 파일 입출력</a:t>
            </a:r>
            <a:endParaRPr lang="en-US" altLang="ko-KR" sz="4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13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많은 </a:t>
            </a:r>
            <a:r>
              <a:rPr lang="ko-KR" altLang="en-US" dirty="0"/>
              <a:t>분량의 경우 시간도 많이 걸리고 입력하는 사람마다 입력 형태나 내용이 다르므로 동일한 결과가 나오지 않을 수도 있다</a:t>
            </a:r>
            <a:r>
              <a:rPr lang="en-US" altLang="ko-KR" dirty="0"/>
              <a:t>. </a:t>
            </a:r>
            <a:r>
              <a:rPr lang="ko-KR" altLang="en-US" dirty="0"/>
              <a:t>이럴 때는 파일 하나에 데이터를 담아두고 필요할 때 꺼내서 사용하는 편이 훨씬 효율적이다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10-5]</a:t>
            </a:r>
            <a:r>
              <a:rPr lang="ko-KR" altLang="en-US" dirty="0"/>
              <a:t>와 같이</a:t>
            </a:r>
            <a:r>
              <a:rPr lang="en-US" altLang="ko-KR" dirty="0"/>
              <a:t>, </a:t>
            </a:r>
            <a:r>
              <a:rPr lang="ko-KR" altLang="en-US" dirty="0"/>
              <a:t>파일 입력에는 세 가지 메서드를 사용할 수 있다</a:t>
            </a:r>
            <a:r>
              <a:rPr lang="en-US" altLang="ko-KR" dirty="0"/>
              <a:t>. </a:t>
            </a:r>
            <a:r>
              <a:rPr lang="ko-KR" altLang="en-US" dirty="0"/>
              <a:t>각 메서드의 용도를 확인해 보자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DF8547-D863-4558-A379-B1CB24F9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068529"/>
            <a:ext cx="7416824" cy="191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80920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한 </a:t>
            </a:r>
            <a:r>
              <a:rPr lang="ko-KR" altLang="en-US" b="1" dirty="0" err="1">
                <a:solidFill>
                  <a:schemeClr val="accent1"/>
                </a:solidFill>
              </a:rPr>
              <a:t>행씩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읽어들이기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/>
              <a:t>파일의 내용을 한 </a:t>
            </a:r>
            <a:r>
              <a:rPr lang="ko-KR" altLang="en-US" dirty="0" err="1"/>
              <a:t>행씩</a:t>
            </a:r>
            <a:r>
              <a:rPr lang="ko-KR" altLang="en-US" dirty="0"/>
              <a:t> 읽어오는 메서드는 </a:t>
            </a:r>
            <a:r>
              <a:rPr lang="ko-KR" altLang="en-US" b="1" dirty="0" err="1">
                <a:solidFill>
                  <a:schemeClr val="accent1"/>
                </a:solidFill>
              </a:rPr>
              <a:t>파일스트림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  <a:r>
              <a:rPr lang="en-US" altLang="ko-KR" b="1" dirty="0" err="1">
                <a:solidFill>
                  <a:schemeClr val="accent1"/>
                </a:solidFill>
              </a:rPr>
              <a:t>ReadLine</a:t>
            </a:r>
            <a:r>
              <a:rPr lang="en-US" altLang="ko-KR" b="1" dirty="0">
                <a:solidFill>
                  <a:schemeClr val="accent1"/>
                </a:solidFill>
              </a:rPr>
              <a:t>( )</a:t>
            </a:r>
            <a:r>
              <a:rPr lang="ko-KR" altLang="en-US" dirty="0"/>
              <a:t>이다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10-5]</a:t>
            </a:r>
            <a:r>
              <a:rPr lang="ko-KR" altLang="en-US" dirty="0"/>
              <a:t>와 같이 파일을 통해 데이터를 입력한 후</a:t>
            </a:r>
            <a:r>
              <a:rPr lang="en-US" altLang="ko-KR" dirty="0"/>
              <a:t>, </a:t>
            </a:r>
            <a:r>
              <a:rPr lang="ko-KR" altLang="en-US" dirty="0"/>
              <a:t>이를 모니터에 출력하는 프로그램을 살펴보자</a:t>
            </a:r>
            <a:r>
              <a:rPr lang="en-US" altLang="ko-KR" dirty="0"/>
              <a:t>. </a:t>
            </a:r>
            <a:r>
              <a:rPr lang="ko-KR" altLang="en-US" dirty="0"/>
              <a:t>모니터에 출력하기 위해 기존에 사용하던 </a:t>
            </a:r>
            <a:r>
              <a:rPr lang="en-US" altLang="ko-KR" dirty="0" err="1"/>
              <a:t>Console.WriteLine</a:t>
            </a:r>
            <a:r>
              <a:rPr lang="en-US" altLang="ko-KR" dirty="0"/>
              <a:t>( ) </a:t>
            </a:r>
            <a:r>
              <a:rPr lang="ko-KR" altLang="en-US" dirty="0"/>
              <a:t>메서드를 사용한다</a:t>
            </a:r>
            <a:r>
              <a:rPr lang="en-US" altLang="ko-KR" dirty="0"/>
              <a:t>.</a:t>
            </a:r>
          </a:p>
          <a:p>
            <a:pPr marL="971550" lvl="3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smtClean="0"/>
              <a:t>Windows </a:t>
            </a:r>
            <a:r>
              <a:rPr lang="en-US" altLang="ko-KR" dirty="0"/>
              <a:t>8/8.1/10</a:t>
            </a:r>
            <a:r>
              <a:rPr lang="ko-KR" altLang="en-US" dirty="0"/>
              <a:t>에서는 </a:t>
            </a:r>
            <a:r>
              <a:rPr lang="en-US" altLang="ko-KR" dirty="0"/>
              <a:t>[</a:t>
            </a:r>
            <a:r>
              <a:rPr lang="ko-KR" altLang="en-US" dirty="0"/>
              <a:t>파일 탐색기</a:t>
            </a:r>
            <a:r>
              <a:rPr lang="en-US" altLang="ko-KR" dirty="0"/>
              <a:t>] - [</a:t>
            </a:r>
            <a:r>
              <a:rPr lang="ko-KR" altLang="en-US" dirty="0"/>
              <a:t>보기</a:t>
            </a:r>
            <a:r>
              <a:rPr lang="en-US" altLang="ko-KR" dirty="0"/>
              <a:t>]</a:t>
            </a:r>
            <a:r>
              <a:rPr lang="ko-KR" altLang="en-US" dirty="0"/>
              <a:t>에서 체크 박스를 누르면 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CAB216-4DBC-48EE-9D67-A5A5A2A0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221088"/>
            <a:ext cx="5040560" cy="131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90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marL="971550" lvl="3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altLang="ko-KR" dirty="0"/>
              <a:t>Windows 11</a:t>
            </a:r>
            <a:r>
              <a:rPr lang="ko-KR" altLang="en-US" dirty="0"/>
              <a:t>에서는 </a:t>
            </a:r>
            <a:r>
              <a:rPr lang="en-US" altLang="ko-KR" dirty="0"/>
              <a:t>[</a:t>
            </a:r>
            <a:r>
              <a:rPr lang="ko-KR" altLang="en-US" dirty="0"/>
              <a:t>파일 탐색기</a:t>
            </a:r>
            <a:r>
              <a:rPr lang="en-US" altLang="ko-KR" dirty="0"/>
              <a:t>] - [</a:t>
            </a:r>
            <a:r>
              <a:rPr lang="ko-KR" altLang="en-US" dirty="0"/>
              <a:t>보기</a:t>
            </a:r>
            <a:r>
              <a:rPr lang="en-US" altLang="ko-KR" dirty="0"/>
              <a:t>] - [</a:t>
            </a:r>
            <a:r>
              <a:rPr lang="ko-KR" altLang="en-US" dirty="0"/>
              <a:t>표시</a:t>
            </a:r>
            <a:r>
              <a:rPr lang="en-US" altLang="ko-KR" dirty="0"/>
              <a:t>] - [</a:t>
            </a:r>
            <a:r>
              <a:rPr lang="ko-KR" altLang="en-US" dirty="0"/>
              <a:t>파일 확장명</a:t>
            </a:r>
            <a:r>
              <a:rPr lang="en-US" altLang="ko-KR" dirty="0"/>
              <a:t>]</a:t>
            </a:r>
            <a:r>
              <a:rPr lang="ko-KR" altLang="en-US" dirty="0"/>
              <a:t>을 선택하면 된다</a:t>
            </a:r>
            <a:r>
              <a:rPr lang="en-US" altLang="ko-KR" dirty="0"/>
              <a:t>.</a:t>
            </a:r>
          </a:p>
          <a:p>
            <a:pPr marL="971550" lvl="3" indent="-342900">
              <a:lnSpc>
                <a:spcPct val="150000"/>
              </a:lnSpc>
              <a:buFont typeface="+mj-ea"/>
              <a:buAutoNum type="circleNumDbPlain" startAt="2"/>
            </a:pPr>
            <a:endParaRPr lang="en-US" altLang="ko-KR" dirty="0"/>
          </a:p>
          <a:p>
            <a:pPr marL="971550" lvl="3" indent="-342900">
              <a:lnSpc>
                <a:spcPct val="150000"/>
              </a:lnSpc>
              <a:buFont typeface="+mj-ea"/>
              <a:buAutoNum type="circleNumDbPlain" startAt="2"/>
            </a:pPr>
            <a:endParaRPr lang="en-US" altLang="ko-KR" dirty="0"/>
          </a:p>
          <a:p>
            <a:pPr marL="971550" lvl="3" indent="-342900">
              <a:lnSpc>
                <a:spcPct val="150000"/>
              </a:lnSpc>
              <a:buFont typeface="+mj-ea"/>
              <a:buAutoNum type="circleNumDbPlain" startAt="2"/>
            </a:pPr>
            <a:endParaRPr lang="en-US" altLang="ko-KR" dirty="0"/>
          </a:p>
          <a:p>
            <a:pPr marL="971550" lvl="3" indent="-342900">
              <a:lnSpc>
                <a:spcPct val="150000"/>
              </a:lnSpc>
              <a:buFont typeface="+mj-ea"/>
              <a:buAutoNum type="circleNumDbPlain" startAt="2"/>
            </a:pPr>
            <a:endParaRPr lang="en-US" altLang="ko-KR" dirty="0"/>
          </a:p>
          <a:p>
            <a:pPr marL="971550" lvl="3" indent="-342900">
              <a:lnSpc>
                <a:spcPct val="150000"/>
              </a:lnSpc>
              <a:buFont typeface="+mj-ea"/>
              <a:buAutoNum type="circleNumDbPlain" startAt="2"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</a:pPr>
            <a:r>
              <a:rPr lang="ko-KR" altLang="en-US" dirty="0" smtClean="0"/>
              <a:t>       메모장을 </a:t>
            </a:r>
            <a:r>
              <a:rPr lang="ko-KR" altLang="en-US" dirty="0"/>
              <a:t>실행해서 </a:t>
            </a:r>
            <a:r>
              <a:rPr lang="ko-KR" altLang="en-US" dirty="0" smtClean="0"/>
              <a:t>내용을 </a:t>
            </a:r>
            <a:r>
              <a:rPr lang="ko-KR" altLang="en-US" dirty="0"/>
              <a:t>입력한 뒤 저장하자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8A5E8-93B9-4966-88CB-EFF10F17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92896"/>
            <a:ext cx="3857288" cy="21791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AC5E39-ADD6-4B41-A0AE-E8694E3E0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5301208"/>
            <a:ext cx="6643886" cy="8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13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저장 폴더는 </a:t>
            </a:r>
            <a:r>
              <a:rPr lang="en-US" altLang="ko-KR" b="1" dirty="0">
                <a:solidFill>
                  <a:schemeClr val="accent1"/>
                </a:solidFill>
              </a:rPr>
              <a:t>C:</a:t>
            </a:r>
            <a:r>
              <a:rPr lang="ko-KR" altLang="en-US" b="1" dirty="0">
                <a:solidFill>
                  <a:schemeClr val="accent1"/>
                </a:solidFill>
              </a:rPr>
              <a:t>＼</a:t>
            </a:r>
            <a:r>
              <a:rPr lang="en-US" altLang="ko-KR" b="1" dirty="0">
                <a:solidFill>
                  <a:schemeClr val="accent1"/>
                </a:solidFill>
              </a:rPr>
              <a:t>Temp</a:t>
            </a:r>
            <a:r>
              <a:rPr lang="ko-KR" altLang="en-US" b="1" dirty="0">
                <a:solidFill>
                  <a:schemeClr val="accent1"/>
                </a:solidFill>
              </a:rPr>
              <a:t>＼</a:t>
            </a:r>
            <a:r>
              <a:rPr lang="en-US" altLang="ko-KR" b="1" dirty="0">
                <a:solidFill>
                  <a:schemeClr val="accent1"/>
                </a:solidFill>
              </a:rPr>
              <a:t>data1.txt</a:t>
            </a:r>
            <a:r>
              <a:rPr lang="ko-KR" altLang="en-US" dirty="0"/>
              <a:t>로 하자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만약 </a:t>
            </a:r>
            <a:r>
              <a:rPr lang="en-US" altLang="ko-KR" b="1" dirty="0">
                <a:solidFill>
                  <a:schemeClr val="accent1"/>
                </a:solidFill>
              </a:rPr>
              <a:t>C:</a:t>
            </a:r>
            <a:r>
              <a:rPr lang="ko-KR" altLang="en-US" b="1" dirty="0">
                <a:solidFill>
                  <a:schemeClr val="accent1"/>
                </a:solidFill>
              </a:rPr>
              <a:t>＼</a:t>
            </a:r>
            <a:r>
              <a:rPr lang="en-US" altLang="ko-KR" b="1" dirty="0">
                <a:solidFill>
                  <a:schemeClr val="accent1"/>
                </a:solidFill>
              </a:rPr>
              <a:t>Temp</a:t>
            </a:r>
            <a:r>
              <a:rPr lang="ko-KR" altLang="en-US" b="1" dirty="0">
                <a:solidFill>
                  <a:schemeClr val="accent1"/>
                </a:solidFill>
              </a:rPr>
              <a:t>＼</a:t>
            </a:r>
            <a:r>
              <a:rPr lang="en-US" altLang="ko-KR" dirty="0"/>
              <a:t> </a:t>
            </a:r>
            <a:r>
              <a:rPr lang="ko-KR" altLang="en-US" dirty="0"/>
              <a:t>폴더가 없다면 미리 만들어 놓도록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이번 </a:t>
            </a:r>
            <a:r>
              <a:rPr lang="ko-KR" altLang="en-US" dirty="0"/>
              <a:t>장의 모든 소스 코드에서는 상단 부분에 다음과 같이 </a:t>
            </a:r>
            <a:r>
              <a:rPr lang="en-US" altLang="ko-KR" b="1" dirty="0">
                <a:solidFill>
                  <a:schemeClr val="accent1"/>
                </a:solidFill>
              </a:rPr>
              <a:t>System.IO</a:t>
            </a:r>
            <a:r>
              <a:rPr lang="ko-KR" altLang="en-US" dirty="0"/>
              <a:t>를 </a:t>
            </a:r>
            <a:r>
              <a:rPr lang="en-US" altLang="ko-KR" dirty="0"/>
              <a:t>using </a:t>
            </a:r>
            <a:r>
              <a:rPr lang="ko-KR" altLang="en-US" dirty="0"/>
              <a:t>문으로 추가해 놓아야 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10-1]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 텍스트 파일 읽기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 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Project10_1)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3FB95E-1FA7-43C1-B217-2D606D18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65" y="3429000"/>
            <a:ext cx="7305675" cy="466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706FED-29DD-4380-ADBC-05C5545F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08" y="4797152"/>
            <a:ext cx="72104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17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10-1]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 텍스트 파일 읽기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 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Project10_1)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D08853-9B8A-4817-821A-87D4CB309133}"/>
              </a:ext>
            </a:extLst>
          </p:cNvPr>
          <p:cNvGrpSpPr/>
          <p:nvPr/>
        </p:nvGrpSpPr>
        <p:grpSpPr>
          <a:xfrm>
            <a:off x="1102019" y="2276872"/>
            <a:ext cx="7134225" cy="3888432"/>
            <a:chOff x="1102019" y="2204864"/>
            <a:chExt cx="7134225" cy="388843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C78D59-7BBB-4483-8EB7-4B4A64CA7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" r="510"/>
            <a:stretch/>
          </p:blipFill>
          <p:spPr>
            <a:xfrm>
              <a:off x="1102019" y="2204864"/>
              <a:ext cx="7134225" cy="7524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6582134-AFCF-47BC-8B1B-D91FE3CB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2019" y="2892896"/>
              <a:ext cx="7134225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019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128C9-8699-42B5-823F-AE0C108D28D4}"/>
              </a:ext>
            </a:extLst>
          </p:cNvPr>
          <p:cNvSpPr/>
          <p:nvPr/>
        </p:nvSpPr>
        <p:spPr>
          <a:xfrm>
            <a:off x="860144" y="1772817"/>
            <a:ext cx="7931912" cy="4752528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dirty="0"/>
          </a:p>
          <a:p>
            <a:pPr lvl="3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None/>
            </a:pPr>
            <a:r>
              <a:rPr lang="ko-KR" altLang="en-US" dirty="0"/>
              <a:t>프로그램을 작성하다 보면 종종 </a:t>
            </a:r>
            <a:r>
              <a:rPr lang="ko-KR" altLang="en-US" dirty="0" err="1"/>
              <a:t>파일스트림</a:t>
            </a:r>
            <a:r>
              <a:rPr lang="en-US" altLang="ko-KR" dirty="0"/>
              <a:t>.Close( ) </a:t>
            </a:r>
            <a:r>
              <a:rPr lang="ko-KR" altLang="en-US" dirty="0"/>
              <a:t>메서드를 호출하지 않고 프로그램을 종료해 문제가 생기는 경우가 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Close( ) </a:t>
            </a:r>
            <a:r>
              <a:rPr lang="ko-KR" altLang="en-US" dirty="0"/>
              <a:t>메서드를 사용하지 않으려면 </a:t>
            </a:r>
            <a:r>
              <a:rPr lang="en-US" altLang="ko-KR" dirty="0"/>
              <a:t>using( ) { }</a:t>
            </a:r>
            <a:r>
              <a:rPr lang="ko-KR" altLang="en-US" dirty="0"/>
              <a:t>문으로 파일을 열면 된다</a:t>
            </a:r>
            <a:r>
              <a:rPr lang="en-US" altLang="ko-KR" dirty="0"/>
              <a:t>. </a:t>
            </a:r>
          </a:p>
          <a:p>
            <a:pPr marL="447675" lvl="2" indent="0">
              <a:lnSpc>
                <a:spcPct val="150000"/>
              </a:lnSpc>
              <a:buNone/>
            </a:pPr>
            <a:r>
              <a:rPr lang="ko-KR" altLang="en-US" dirty="0"/>
              <a:t>예를 들어</a:t>
            </a:r>
            <a:r>
              <a:rPr lang="en-US" altLang="ko-KR" dirty="0"/>
              <a:t>, [</a:t>
            </a:r>
            <a:r>
              <a:rPr lang="ko-KR" altLang="en-US" dirty="0"/>
              <a:t>소스 </a:t>
            </a:r>
            <a:r>
              <a:rPr lang="en-US" altLang="ko-KR" dirty="0"/>
              <a:t>10-1]</a:t>
            </a:r>
            <a:r>
              <a:rPr lang="ko-KR" altLang="en-US" dirty="0"/>
              <a:t>의 </a:t>
            </a:r>
            <a:r>
              <a:rPr lang="en-US" altLang="ko-KR" dirty="0"/>
              <a:t>6~17</a:t>
            </a:r>
            <a:r>
              <a:rPr lang="ko-KR" altLang="en-US" dirty="0"/>
              <a:t>행은 다음과 같이 고쳐도 동일한 실행 결과가 나온다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17</a:t>
            </a:r>
            <a:r>
              <a:rPr lang="ko-KR" altLang="en-US" dirty="0"/>
              <a:t>행의 </a:t>
            </a:r>
            <a:r>
              <a:rPr lang="en-US" altLang="ko-KR" dirty="0" err="1"/>
              <a:t>inFp.Close</a:t>
            </a:r>
            <a:r>
              <a:rPr lang="en-US" altLang="ko-KR" dirty="0"/>
              <a:t>( ) </a:t>
            </a:r>
            <a:r>
              <a:rPr lang="ko-KR" altLang="en-US" dirty="0"/>
              <a:t>메서드는 사용하지 않아도 된다</a:t>
            </a:r>
            <a:r>
              <a:rPr lang="en-US" altLang="ko-KR" dirty="0"/>
              <a:t>. </a:t>
            </a:r>
            <a:r>
              <a:rPr lang="ko-KR" altLang="en-US" dirty="0"/>
              <a:t>참고로 지금 설명한 </a:t>
            </a:r>
            <a:r>
              <a:rPr lang="en-US" altLang="ko-KR" dirty="0"/>
              <a:t>using( ) { } </a:t>
            </a:r>
            <a:r>
              <a:rPr lang="ko-KR" altLang="en-US" dirty="0"/>
              <a:t>문은 모든 소스 코드의 제일 상단에 자동 추가되는 </a:t>
            </a:r>
            <a:r>
              <a:rPr lang="en-US" altLang="ko-KR" dirty="0"/>
              <a:t>using </a:t>
            </a:r>
            <a:r>
              <a:rPr lang="ko-KR" altLang="en-US" dirty="0"/>
              <a:t>문과는 다른 용도로 쓰인다는 점에 주의하자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E02F4E-43BE-45A1-A34A-85A2A5D59151}"/>
              </a:ext>
            </a:extLst>
          </p:cNvPr>
          <p:cNvSpPr/>
          <p:nvPr/>
        </p:nvSpPr>
        <p:spPr>
          <a:xfrm>
            <a:off x="860144" y="1772816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5649CD-87C4-4E53-9A6C-8703638D634D}"/>
              </a:ext>
            </a:extLst>
          </p:cNvPr>
          <p:cNvSpPr/>
          <p:nvPr/>
        </p:nvSpPr>
        <p:spPr>
          <a:xfrm>
            <a:off x="2339752" y="1819563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인스턴스 변수</a:t>
            </a:r>
            <a:r>
              <a:rPr lang="en-US" altLang="ko-KR" sz="1600" b="1" dirty="0">
                <a:solidFill>
                  <a:srgbClr val="008000"/>
                </a:solidFill>
              </a:rPr>
              <a:t>, </a:t>
            </a:r>
            <a:r>
              <a:rPr lang="ko-KR" altLang="en-US" sz="1600" b="1" dirty="0">
                <a:solidFill>
                  <a:srgbClr val="008000"/>
                </a:solidFill>
              </a:rPr>
              <a:t>클래스 변수</a:t>
            </a:r>
            <a:r>
              <a:rPr lang="en-US" altLang="ko-KR" sz="1600" b="1" dirty="0">
                <a:solidFill>
                  <a:srgbClr val="008000"/>
                </a:solidFill>
              </a:rPr>
              <a:t>, </a:t>
            </a:r>
            <a:r>
              <a:rPr lang="ko-KR" altLang="en-US" sz="1600" b="1" dirty="0">
                <a:solidFill>
                  <a:srgbClr val="008000"/>
                </a:solidFill>
              </a:rPr>
              <a:t>전역 변수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C9FF71-A3C2-475B-ADF1-5F5C0F20F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952578"/>
            <a:ext cx="54102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23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10-2]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 텍스트 파일 읽기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2 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Project10_2)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663E8-7AB3-43F7-B5A5-4CECE39B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2104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1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10-2]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 텍스트 파일 읽기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2 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Project10_2)</a:t>
            </a:r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B03D49-6318-4C00-B61A-E1524BB1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47900"/>
            <a:ext cx="72866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5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140968"/>
            <a:ext cx="6162972" cy="30243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이 장에서 만들 프로그램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파일 입출력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텍스트 파일 입출력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바이너리 파일 입출력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파일 입출력 심화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BC55FF-C86A-44DD-8541-C404B167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66" y="1916832"/>
            <a:ext cx="73818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9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한번에 모두 </a:t>
            </a:r>
            <a:r>
              <a:rPr lang="ko-KR" altLang="en-US" b="1" dirty="0" err="1">
                <a:solidFill>
                  <a:schemeClr val="accent1"/>
                </a:solidFill>
              </a:rPr>
              <a:t>읽어들이기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 err="1"/>
              <a:t>파일스트림</a:t>
            </a:r>
            <a:r>
              <a:rPr lang="en-US" altLang="ko-KR" dirty="0"/>
              <a:t>.</a:t>
            </a:r>
            <a:r>
              <a:rPr lang="en-US" altLang="ko-KR" dirty="0" err="1"/>
              <a:t>ReadLine</a:t>
            </a:r>
            <a:r>
              <a:rPr lang="en-US" altLang="ko-KR" dirty="0"/>
              <a:t>( ) </a:t>
            </a:r>
            <a:r>
              <a:rPr lang="ko-KR" altLang="en-US" dirty="0"/>
              <a:t>메서드는 한 </a:t>
            </a:r>
            <a:r>
              <a:rPr lang="ko-KR" altLang="en-US" dirty="0" err="1"/>
              <a:t>행씩</a:t>
            </a:r>
            <a:r>
              <a:rPr lang="ko-KR" altLang="en-US" dirty="0"/>
              <a:t> 읽지만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chemeClr val="accent1"/>
                </a:solidFill>
              </a:rPr>
              <a:t>File.ReadAllLines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파일</a:t>
            </a:r>
            <a:r>
              <a:rPr lang="en-US" altLang="ko-KR" b="1" dirty="0">
                <a:solidFill>
                  <a:schemeClr val="accent1"/>
                </a:solidFill>
              </a:rPr>
              <a:t>_</a:t>
            </a:r>
            <a:r>
              <a:rPr lang="ko-KR" altLang="en-US" b="1" dirty="0">
                <a:solidFill>
                  <a:schemeClr val="accent1"/>
                </a:solidFill>
              </a:rPr>
              <a:t>이름</a:t>
            </a:r>
            <a:r>
              <a:rPr lang="en-US" altLang="ko-KR" b="1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메서드는 파일의 내용을 통째로 읽어서 배열로 반환한다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파일스트림을</a:t>
            </a:r>
            <a:r>
              <a:rPr lang="ko-KR" altLang="en-US" dirty="0"/>
              <a:t> 사용할 필요도 없다</a:t>
            </a:r>
            <a:r>
              <a:rPr lang="en-US" altLang="ko-KR" dirty="0"/>
              <a:t>. </a:t>
            </a:r>
            <a:r>
              <a:rPr lang="ko-KR" altLang="en-US" dirty="0"/>
              <a:t>다음의 소스 코드를 실행해보자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10-3]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 텍스트 파일 읽기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3 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Project10_3)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E16924-4C65-45EF-9647-AEFF34D5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853855"/>
            <a:ext cx="72009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92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10-3]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 텍스트 파일 읽기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3 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Project10_3)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C49CFD-6892-49E5-A95D-D3A630DCA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2"/>
          <a:stretch/>
        </p:blipFill>
        <p:spPr>
          <a:xfrm>
            <a:off x="1082749" y="2204864"/>
            <a:ext cx="7305675" cy="11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52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명령 프롬프트의 </a:t>
            </a:r>
            <a:r>
              <a:rPr lang="en-US" altLang="ko-KR" b="1" dirty="0">
                <a:solidFill>
                  <a:schemeClr val="accent1"/>
                </a:solidFill>
              </a:rPr>
              <a:t>type </a:t>
            </a:r>
            <a:r>
              <a:rPr lang="ko-KR" altLang="en-US" b="1" dirty="0">
                <a:solidFill>
                  <a:schemeClr val="accent1"/>
                </a:solidFill>
              </a:rPr>
              <a:t>명령 구현하기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/>
              <a:t>이번에는 명령 프롬프트나 </a:t>
            </a:r>
            <a:r>
              <a:rPr lang="ko-KR" altLang="en-US" dirty="0" err="1"/>
              <a:t>파워셸의</a:t>
            </a:r>
            <a:r>
              <a:rPr lang="ko-KR" altLang="en-US" dirty="0"/>
              <a:t> 명령 중 하나인 </a:t>
            </a:r>
            <a:r>
              <a:rPr lang="en-US" altLang="ko-KR" dirty="0"/>
              <a:t>type </a:t>
            </a:r>
            <a:r>
              <a:rPr lang="ko-KR" altLang="en-US" dirty="0"/>
              <a:t>명령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Unix </a:t>
            </a:r>
            <a:r>
              <a:rPr lang="ko-KR" altLang="en-US" dirty="0"/>
              <a:t>계열의 </a:t>
            </a:r>
            <a:r>
              <a:rPr lang="en-US" altLang="ko-KR" dirty="0"/>
              <a:t>cat </a:t>
            </a:r>
            <a:r>
              <a:rPr lang="ko-KR" altLang="en-US" dirty="0"/>
              <a:t>명령</a:t>
            </a:r>
            <a:r>
              <a:rPr lang="en-US" altLang="ko-KR" dirty="0"/>
              <a:t>) </a:t>
            </a:r>
            <a:r>
              <a:rPr lang="ko-KR" altLang="en-US" dirty="0"/>
              <a:t>프로 그램을 직접 작성해보자</a:t>
            </a:r>
            <a:r>
              <a:rPr lang="en-US" altLang="ko-KR" dirty="0"/>
              <a:t>. type </a:t>
            </a:r>
            <a:r>
              <a:rPr lang="ko-KR" altLang="en-US" dirty="0"/>
              <a:t>명령은 지정한 파일의 내용을 화면에 출력해준다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dirty="0"/>
              <a:t>Windows [</a:t>
            </a:r>
            <a:r>
              <a:rPr lang="ko-KR" altLang="en-US" dirty="0"/>
              <a:t>시작</a:t>
            </a:r>
            <a:r>
              <a:rPr lang="en-US" altLang="ko-KR" dirty="0"/>
              <a:t>]</a:t>
            </a:r>
            <a:r>
              <a:rPr lang="ko-KR" altLang="en-US" dirty="0"/>
              <a:t>에서 마우스 오른쪽 버튼을 클릭하고 </a:t>
            </a:r>
            <a:r>
              <a:rPr lang="en-US" altLang="ko-KR" dirty="0"/>
              <a:t>[</a:t>
            </a:r>
            <a:r>
              <a:rPr lang="ko-KR" altLang="en-US" dirty="0"/>
              <a:t>터미널</a:t>
            </a:r>
            <a:r>
              <a:rPr lang="en-US" altLang="ko-KR" dirty="0"/>
              <a:t>] </a:t>
            </a:r>
            <a:r>
              <a:rPr lang="ko-KR" altLang="en-US" dirty="0"/>
              <a:t>또는 </a:t>
            </a:r>
            <a:r>
              <a:rPr lang="en-US" altLang="ko-KR" dirty="0"/>
              <a:t>[Windows PowerShell]</a:t>
            </a:r>
            <a:r>
              <a:rPr lang="ko-KR" altLang="en-US" dirty="0"/>
              <a:t>을 실행하거나</a:t>
            </a:r>
            <a:r>
              <a:rPr lang="en-US" altLang="ko-KR" dirty="0"/>
              <a:t>,          </a:t>
            </a:r>
            <a:r>
              <a:rPr lang="ko-KR" altLang="en-US" dirty="0"/>
              <a:t>키를 누른 후 </a:t>
            </a:r>
            <a:r>
              <a:rPr lang="en-US" altLang="ko-KR" dirty="0" err="1"/>
              <a:t>powershell</a:t>
            </a:r>
            <a:r>
              <a:rPr lang="en-US" altLang="ko-KR" dirty="0"/>
              <a:t> </a:t>
            </a:r>
            <a:r>
              <a:rPr lang="ko-KR" altLang="en-US" dirty="0"/>
              <a:t>명령을 입력하여 </a:t>
            </a:r>
            <a:r>
              <a:rPr lang="ko-KR" altLang="en-US" dirty="0" err="1"/>
              <a:t>파워셸을</a:t>
            </a:r>
            <a:r>
              <a:rPr lang="ko-KR" altLang="en-US" dirty="0"/>
              <a:t> 연다</a:t>
            </a:r>
            <a:r>
              <a:rPr lang="en-US" altLang="ko-KR" dirty="0"/>
              <a:t>. </a:t>
            </a:r>
            <a:r>
              <a:rPr lang="ko-KR" altLang="en-US" dirty="0"/>
              <a:t>다음에 제시된 명령어를 입력해보자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BCFED3-DB01-45AD-BA58-E1DEAFDD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93148"/>
            <a:ext cx="7219950" cy="523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22595F-D068-4912-8C53-BC5AB1F9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864" y="4742395"/>
            <a:ext cx="723900" cy="238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8AA651-CC52-4EAF-83B1-3D8FABF8F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06" y="5517232"/>
            <a:ext cx="7239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5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EF81CF-A908-47CE-B29A-C494701FC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49911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82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10-4] type </a:t>
            </a:r>
            <a:r>
              <a:rPr lang="ko-KR" altLang="en-US" b="1" dirty="0">
                <a:solidFill>
                  <a:srgbClr val="008000"/>
                </a:solidFill>
              </a:rPr>
              <a:t>명령의 구현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Project10_4)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EAC69F-42F9-4634-840F-34043FB4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54" y="2239863"/>
            <a:ext cx="7277100" cy="3781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4A7C82-33C6-41E0-8F96-A722A932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098" y="5589240"/>
            <a:ext cx="5976664" cy="11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5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93EEA-601F-4CA6-B32D-473EBE46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3914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10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파일을 열 때 발생하는 오류 처리하기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dirty="0"/>
              <a:t>[</a:t>
            </a:r>
            <a:r>
              <a:rPr lang="ko-KR" altLang="en-US" dirty="0"/>
              <a:t>소스 </a:t>
            </a:r>
            <a:r>
              <a:rPr lang="en-US" altLang="ko-KR" dirty="0"/>
              <a:t>10-4]</a:t>
            </a:r>
            <a:r>
              <a:rPr lang="ko-KR" altLang="en-US" dirty="0"/>
              <a:t>를 다시 실행해서 이번에는 없는 파일명을 입력해보자</a:t>
            </a:r>
            <a:r>
              <a:rPr lang="en-US" altLang="ko-KR" dirty="0"/>
              <a:t>. </a:t>
            </a:r>
            <a:r>
              <a:rPr lang="ko-KR" altLang="en-US" dirty="0"/>
              <a:t>실행 결과는 다음과 같다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2A77AB-BB9C-4DE4-B343-298B0FEA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24944"/>
            <a:ext cx="74295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91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10-5]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5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파일이 없을 때의 오류 방지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Project10_5)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9A5026-E92D-4C1B-80B2-DD47FF8D56D7}"/>
              </a:ext>
            </a:extLst>
          </p:cNvPr>
          <p:cNvGrpSpPr/>
          <p:nvPr/>
        </p:nvGrpSpPr>
        <p:grpSpPr>
          <a:xfrm>
            <a:off x="1020268" y="2204864"/>
            <a:ext cx="7188186" cy="4392488"/>
            <a:chOff x="1020268" y="2204864"/>
            <a:chExt cx="7188186" cy="43924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03DB67B-3A47-43FC-A179-850AB1EE3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"/>
            <a:stretch/>
          </p:blipFill>
          <p:spPr>
            <a:xfrm>
              <a:off x="1020268" y="2204864"/>
              <a:ext cx="7188186" cy="40767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C734EB-34E3-4484-9E63-9CD88F894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2" b="-5713"/>
            <a:stretch/>
          </p:blipFill>
          <p:spPr>
            <a:xfrm>
              <a:off x="1020268" y="6204656"/>
              <a:ext cx="7188186" cy="392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187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파일을 이용한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10-5]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5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파일이 없을 때의 오류 방지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Project10_5)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2981C9-8C28-4120-B94A-9ADDA4AE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2753"/>
            <a:ext cx="73247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이 장에서 만들 프로그램</a:t>
            </a:r>
            <a:endParaRPr lang="ko-KR" altLang="en-US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파일을 이용한 출력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파일에 </a:t>
            </a:r>
            <a:r>
              <a:rPr lang="ko-KR" altLang="en-US" dirty="0"/>
              <a:t>내용을 쓸 때는 </a:t>
            </a:r>
            <a:r>
              <a:rPr lang="ko-KR" altLang="en-US" b="1" dirty="0" err="1">
                <a:solidFill>
                  <a:schemeClr val="accent1"/>
                </a:solidFill>
              </a:rPr>
              <a:t>파일스트림</a:t>
            </a:r>
            <a:r>
              <a:rPr lang="en-US" altLang="ko-KR" b="1" dirty="0">
                <a:solidFill>
                  <a:schemeClr val="accent1"/>
                </a:solidFill>
              </a:rPr>
              <a:t>.WriteLine( ) </a:t>
            </a:r>
            <a:r>
              <a:rPr lang="ko-KR" altLang="en-US" dirty="0"/>
              <a:t>메서드나 </a:t>
            </a:r>
            <a:r>
              <a:rPr lang="en-US" altLang="ko-KR" b="1" dirty="0" err="1">
                <a:solidFill>
                  <a:schemeClr val="accent1"/>
                </a:solidFill>
              </a:rPr>
              <a:t>File.WriteAllLines</a:t>
            </a:r>
            <a:r>
              <a:rPr lang="en-US" altLang="ko-KR" b="1" dirty="0">
                <a:solidFill>
                  <a:schemeClr val="accent1"/>
                </a:solidFill>
              </a:rPr>
              <a:t>( )</a:t>
            </a:r>
            <a:r>
              <a:rPr lang="en-US" altLang="ko-KR" dirty="0"/>
              <a:t> </a:t>
            </a:r>
            <a:r>
              <a:rPr lang="ko-KR" altLang="en-US" dirty="0"/>
              <a:t>메서드가 사용된다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991768-9B18-4A55-8036-509A0DE73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23" y="2492896"/>
            <a:ext cx="7488832" cy="20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05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파일을 이용한 출력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한 </a:t>
            </a:r>
            <a:r>
              <a:rPr lang="ko-KR" altLang="en-US" b="1" dirty="0" err="1">
                <a:solidFill>
                  <a:schemeClr val="accent1"/>
                </a:solidFill>
              </a:rPr>
              <a:t>행씩</a:t>
            </a:r>
            <a:r>
              <a:rPr lang="ko-KR" altLang="en-US" b="1" dirty="0">
                <a:solidFill>
                  <a:schemeClr val="accent1"/>
                </a:solidFill>
              </a:rPr>
              <a:t> 파일에 쓰기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 smtClean="0"/>
              <a:t>키보드 </a:t>
            </a:r>
            <a:r>
              <a:rPr lang="ko-KR" altLang="en-US" dirty="0"/>
              <a:t>입력은 </a:t>
            </a:r>
            <a:r>
              <a:rPr lang="en-US" altLang="ko-KR" b="1" dirty="0">
                <a:solidFill>
                  <a:schemeClr val="accent1"/>
                </a:solidFill>
              </a:rPr>
              <a:t>Console. </a:t>
            </a:r>
            <a:r>
              <a:rPr lang="en-US" altLang="ko-KR" b="1" dirty="0" err="1">
                <a:solidFill>
                  <a:schemeClr val="accent1"/>
                </a:solidFill>
              </a:rPr>
              <a:t>ReadLine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메서드를 반복해서 사용한다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아무것도 입력하지 않고 </a:t>
            </a:r>
            <a:r>
              <a:rPr lang="en-US" altLang="ko-KR" dirty="0" smtClean="0"/>
              <a:t>&lt;Enter&gt;</a:t>
            </a:r>
            <a:r>
              <a:rPr lang="ko-KR" altLang="en-US" dirty="0" smtClean="0"/>
              <a:t>를 </a:t>
            </a:r>
            <a:r>
              <a:rPr lang="ko-KR" altLang="en-US" dirty="0"/>
              <a:t>누르면 파일에 쓰는 것을 종료하는 방법으로 프로그램을 작성해보자</a:t>
            </a:r>
            <a:r>
              <a:rPr lang="en-US" altLang="ko-KR" dirty="0"/>
              <a:t>.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10-6] </a:t>
            </a:r>
            <a:r>
              <a:rPr lang="ko-KR" altLang="en-US" b="1" dirty="0">
                <a:solidFill>
                  <a:srgbClr val="008000"/>
                </a:solidFill>
              </a:rPr>
              <a:t>텍스트 파일 쓰기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Project10_6)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EEFE48-8BD6-4D24-8643-A41AB3663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834805"/>
            <a:ext cx="71913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19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파일을 이용한 출력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10-6] </a:t>
            </a:r>
            <a:r>
              <a:rPr lang="ko-KR" altLang="en-US" b="1" dirty="0">
                <a:solidFill>
                  <a:srgbClr val="008000"/>
                </a:solidFill>
              </a:rPr>
              <a:t>텍스트 파일 쓰기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Project10_6)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ED4BEA-CF65-4F76-B630-15263DC3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96802"/>
            <a:ext cx="72771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31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파일을 이용한 출력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845EAE-2D2C-47C2-A8AD-E4760C68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00" y="1844824"/>
            <a:ext cx="74580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9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파일을 이용한 출력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명령 프롬프트의 </a:t>
            </a:r>
            <a:r>
              <a:rPr lang="en-US" altLang="ko-KR" b="1" dirty="0">
                <a:solidFill>
                  <a:schemeClr val="accent1"/>
                </a:solidFill>
              </a:rPr>
              <a:t>copy </a:t>
            </a:r>
            <a:r>
              <a:rPr lang="ko-KR" altLang="en-US" b="1" dirty="0">
                <a:solidFill>
                  <a:schemeClr val="accent1"/>
                </a:solidFill>
              </a:rPr>
              <a:t>명령 구현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dirty="0" smtClean="0"/>
              <a:t>copy </a:t>
            </a:r>
            <a:r>
              <a:rPr lang="ko-KR" altLang="en-US" dirty="0"/>
              <a:t>명령은 주어진 파일을 복사하여 똑같은 파일을 하나 더 만드는 명령어이다</a:t>
            </a:r>
            <a:r>
              <a:rPr lang="en-US" altLang="ko-KR" dirty="0"/>
              <a:t>. </a:t>
            </a:r>
            <a:r>
              <a:rPr lang="ko-KR" altLang="en-US" dirty="0"/>
              <a:t>형식은 다음과 같다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dirty="0"/>
              <a:t>Windows [</a:t>
            </a:r>
            <a:r>
              <a:rPr lang="ko-KR" altLang="en-US" dirty="0"/>
              <a:t>시작</a:t>
            </a:r>
            <a:r>
              <a:rPr lang="en-US" altLang="ko-KR" dirty="0"/>
              <a:t>]</a:t>
            </a:r>
            <a:r>
              <a:rPr lang="ko-KR" altLang="en-US" dirty="0"/>
              <a:t>에서 마우스 오른쪽 버튼을 클릭하고 </a:t>
            </a:r>
            <a:r>
              <a:rPr lang="en-US" altLang="ko-KR" dirty="0"/>
              <a:t>[</a:t>
            </a:r>
            <a:r>
              <a:rPr lang="ko-KR" altLang="en-US" dirty="0"/>
              <a:t>터미널</a:t>
            </a:r>
            <a:r>
              <a:rPr lang="en-US" altLang="ko-KR" dirty="0"/>
              <a:t>] </a:t>
            </a:r>
            <a:r>
              <a:rPr lang="ko-KR" altLang="en-US" dirty="0"/>
              <a:t>또는 </a:t>
            </a:r>
            <a:r>
              <a:rPr lang="en-US" altLang="ko-KR" dirty="0"/>
              <a:t>[Windows PowerShell]</a:t>
            </a:r>
            <a:r>
              <a:rPr lang="ko-KR" altLang="en-US" dirty="0"/>
              <a:t>을 실행하거나</a:t>
            </a:r>
            <a:r>
              <a:rPr lang="en-US" altLang="ko-KR" dirty="0"/>
              <a:t>,           </a:t>
            </a:r>
            <a:r>
              <a:rPr lang="ko-KR" altLang="en-US" dirty="0"/>
              <a:t>키를 누른 후 </a:t>
            </a:r>
            <a:r>
              <a:rPr lang="en-US" altLang="ko-KR" dirty="0" err="1"/>
              <a:t>powershell</a:t>
            </a:r>
            <a:r>
              <a:rPr lang="en-US" altLang="ko-KR" dirty="0"/>
              <a:t> </a:t>
            </a:r>
            <a:r>
              <a:rPr lang="ko-KR" altLang="en-US" dirty="0"/>
              <a:t>명령을 입력하여 </a:t>
            </a:r>
            <a:r>
              <a:rPr lang="ko-KR" altLang="en-US" dirty="0" err="1"/>
              <a:t>파워셸을</a:t>
            </a:r>
            <a:r>
              <a:rPr lang="ko-KR" altLang="en-US" dirty="0"/>
              <a:t> 연다</a:t>
            </a:r>
            <a:r>
              <a:rPr lang="en-US" altLang="ko-KR" dirty="0"/>
              <a:t>. </a:t>
            </a:r>
            <a:r>
              <a:rPr lang="ko-KR" altLang="en-US" dirty="0"/>
              <a:t>다음의 명령어를 </a:t>
            </a:r>
            <a:r>
              <a:rPr lang="ko-KR" altLang="en-US" dirty="0" smtClean="0"/>
              <a:t>입력하면</a:t>
            </a:r>
            <a:r>
              <a:rPr lang="en-US" altLang="ko-KR" dirty="0" smtClean="0"/>
              <a:t>, </a:t>
            </a:r>
            <a:r>
              <a:rPr lang="en-US" altLang="ko-KR" dirty="0"/>
              <a:t>win.ini</a:t>
            </a:r>
            <a:r>
              <a:rPr lang="ko-KR" altLang="en-US" dirty="0"/>
              <a:t>가 </a:t>
            </a:r>
            <a:r>
              <a:rPr lang="en-US" altLang="ko-KR" dirty="0"/>
              <a:t>data3.txt</a:t>
            </a:r>
            <a:r>
              <a:rPr lang="ko-KR" altLang="en-US" dirty="0"/>
              <a:t>로 복사될 것이다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8EBCA4-DD07-4CDD-8BB3-86E085AC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58" y="2996952"/>
            <a:ext cx="7267575" cy="447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4D6C2F-F916-49FF-AC11-BBDDDD32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068" y="3933056"/>
            <a:ext cx="723900" cy="238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548802-FE65-4E6E-9AC2-0F22C649F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659610"/>
            <a:ext cx="7210425" cy="476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CC60E8-EDC4-4774-867B-1BD1975A8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301208"/>
            <a:ext cx="4680520" cy="1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23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파일을 이용한 출력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18D884-CC22-4DA1-BDFF-DEDF2814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14" y="1941400"/>
            <a:ext cx="7173094" cy="19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08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파일을 이용한 출력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 smtClean="0">
                <a:solidFill>
                  <a:srgbClr val="008000"/>
                </a:solidFill>
              </a:rPr>
              <a:t>10-7] </a:t>
            </a:r>
            <a:r>
              <a:rPr lang="en-US" altLang="ko-KR" b="1" dirty="0">
                <a:solidFill>
                  <a:srgbClr val="008000"/>
                </a:solidFill>
              </a:rPr>
              <a:t>copy </a:t>
            </a:r>
            <a:r>
              <a:rPr lang="ko-KR" altLang="en-US" b="1" dirty="0">
                <a:solidFill>
                  <a:srgbClr val="008000"/>
                </a:solidFill>
              </a:rPr>
              <a:t>명령의 구현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Project10_7)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581A43-43D0-4B98-A521-97F0685C2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239000" cy="1533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D03DB9-3BCC-4B9B-A810-2A3B3BF1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20" y="3742142"/>
            <a:ext cx="72294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2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파일을 이용한 출력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 smtClean="0">
                <a:solidFill>
                  <a:srgbClr val="008000"/>
                </a:solidFill>
              </a:rPr>
              <a:t>10-7] </a:t>
            </a:r>
            <a:r>
              <a:rPr lang="en-US" altLang="ko-KR" b="1" dirty="0">
                <a:solidFill>
                  <a:srgbClr val="008000"/>
                </a:solidFill>
              </a:rPr>
              <a:t>copy </a:t>
            </a:r>
            <a:r>
              <a:rPr lang="ko-KR" altLang="en-US" b="1" dirty="0">
                <a:solidFill>
                  <a:srgbClr val="008000"/>
                </a:solidFill>
              </a:rPr>
              <a:t>명령의 구현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Project10_7)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BFC010-B398-44CE-A59D-C8A8D9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59707"/>
            <a:ext cx="72485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05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10-8] </a:t>
            </a:r>
            <a:r>
              <a:rPr lang="ko-KR" altLang="en-US" b="1" dirty="0">
                <a:solidFill>
                  <a:srgbClr val="008000"/>
                </a:solidFill>
              </a:rPr>
              <a:t>암호화 프로그램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Project10_8)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B0F0A1-C2C5-4E5A-B152-773332216903}"/>
              </a:ext>
            </a:extLst>
          </p:cNvPr>
          <p:cNvGrpSpPr/>
          <p:nvPr/>
        </p:nvGrpSpPr>
        <p:grpSpPr>
          <a:xfrm>
            <a:off x="1043607" y="2204864"/>
            <a:ext cx="7208170" cy="4457286"/>
            <a:chOff x="1043607" y="2204864"/>
            <a:chExt cx="7208170" cy="44572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CCEF5F-BFBD-4AC0-9C26-944E0D107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87"/>
            <a:stretch/>
          </p:blipFill>
          <p:spPr>
            <a:xfrm>
              <a:off x="1043608" y="2204864"/>
              <a:ext cx="7208169" cy="25431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EACA06-C617-4647-A3D1-16975271A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" t="1499"/>
            <a:stretch/>
          </p:blipFill>
          <p:spPr>
            <a:xfrm>
              <a:off x="1043607" y="4644972"/>
              <a:ext cx="7208169" cy="2017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510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10-8] </a:t>
            </a:r>
            <a:r>
              <a:rPr lang="ko-KR" altLang="en-US" b="1" dirty="0">
                <a:solidFill>
                  <a:srgbClr val="008000"/>
                </a:solidFill>
              </a:rPr>
              <a:t>암호화 프로그램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Project10_8)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F563EF-18DE-433B-8160-E9146496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8262"/>
            <a:ext cx="72675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 </a:t>
            </a:r>
            <a:r>
              <a:rPr lang="ko-KR" altLang="en-US" sz="2000" dirty="0"/>
              <a:t>파일 암호화 및 암호 해석 프로그램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첫 번째로 만들 프로그램은 파일의 내용을 암호화하거나 암호화된 파일을 다시 해석하는 프로그램이다</a:t>
            </a:r>
            <a:r>
              <a:rPr lang="en-US" altLang="ko-KR" dirty="0"/>
              <a:t>. </a:t>
            </a:r>
            <a:endParaRPr lang="en-US" altLang="ko-KR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2C1230-8C9E-4F7C-9C83-353AD7060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08920"/>
            <a:ext cx="7284735" cy="37890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</p:spTree>
    <p:extLst>
      <p:ext uri="{BB962C8B-B14F-4D97-AF65-F5344CB8AC3E}">
        <p14:creationId xmlns:p14="http://schemas.microsoft.com/office/powerpoint/2010/main" val="1697190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10-8] </a:t>
            </a:r>
            <a:r>
              <a:rPr lang="ko-KR" altLang="en-US" b="1" dirty="0">
                <a:solidFill>
                  <a:srgbClr val="008000"/>
                </a:solidFill>
              </a:rPr>
              <a:t>암호화 프로그램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Project10_8)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FD7405-CCD3-49E8-BE8C-878CBE4A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48880"/>
            <a:ext cx="76295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26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텍스트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D0E7C0-4926-4ACE-979F-BAC0DEF8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3914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바이너리 파일 입출력</a:t>
            </a:r>
            <a:endParaRPr lang="en-US" altLang="ko-KR" sz="4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36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바이너리 파일의 의미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바이너리 </a:t>
            </a:r>
            <a:r>
              <a:rPr lang="en-US" altLang="ko-KR" dirty="0" smtClean="0"/>
              <a:t>(Binary, </a:t>
            </a:r>
            <a:r>
              <a:rPr lang="ko-KR" altLang="en-US" dirty="0" smtClean="0"/>
              <a:t>이진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:</a:t>
            </a:r>
            <a:r>
              <a:rPr lang="ko-KR" altLang="en-US" dirty="0" smtClean="0"/>
              <a:t> 글자가 아닌 비트</a:t>
            </a:r>
            <a:r>
              <a:rPr lang="en-US" altLang="ko-KR" dirty="0" smtClean="0"/>
              <a:t>(Bit) </a:t>
            </a:r>
            <a:r>
              <a:rPr lang="ko-KR" altLang="en-US" dirty="0" smtClean="0"/>
              <a:t>단위로 의미가 있는 파일로 텍스트 파일을 제외한 대부분의 파일이 해당된다</a:t>
            </a:r>
            <a:r>
              <a:rPr lang="en-US" altLang="ko-KR" dirty="0" smtClean="0"/>
              <a:t>.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 smtClean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E16958-A068-4091-A526-73C580841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1" y="2708920"/>
            <a:ext cx="75057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45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바이너리 파일의 복사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10-9] </a:t>
            </a:r>
            <a:r>
              <a:rPr lang="ko-KR" altLang="en-US" b="1" dirty="0">
                <a:solidFill>
                  <a:srgbClr val="008000"/>
                </a:solidFill>
              </a:rPr>
              <a:t>바이너리 파일의 복사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Project10_9)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E01EF4-2B70-4F06-A552-0494B34B6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79407"/>
            <a:ext cx="72199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바이너리 파일의 복사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10-9] </a:t>
            </a:r>
            <a:r>
              <a:rPr lang="ko-KR" altLang="en-US" b="1" dirty="0">
                <a:solidFill>
                  <a:srgbClr val="008000"/>
                </a:solidFill>
              </a:rPr>
              <a:t>바이너리 파일의 복사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Project10_9)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ED20B8-997D-4179-9239-A935059C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67322"/>
            <a:ext cx="73152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8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11865D-51E9-4D65-8FB4-FF4481D62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501008"/>
            <a:ext cx="4913684" cy="30407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23762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chemeClr val="accent1"/>
                </a:solidFill>
              </a:rPr>
              <a:t>RAW </a:t>
            </a:r>
            <a:r>
              <a:rPr lang="ko-KR" altLang="en-US" b="1" dirty="0">
                <a:solidFill>
                  <a:schemeClr val="accent1"/>
                </a:solidFill>
              </a:rPr>
              <a:t>사진 파일의 구성 이해하기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 smtClean="0"/>
              <a:t>*</a:t>
            </a:r>
            <a:r>
              <a:rPr lang="en-US" altLang="ko-KR" dirty="0"/>
              <a:t>.raw </a:t>
            </a:r>
            <a:r>
              <a:rPr lang="ko-KR" altLang="en-US" dirty="0"/>
              <a:t>파일은 </a:t>
            </a:r>
            <a:r>
              <a:rPr lang="en-US" altLang="ko-KR" dirty="0"/>
              <a:t>512 × 512 </a:t>
            </a:r>
            <a:r>
              <a:rPr lang="ko-KR" altLang="en-US" dirty="0"/>
              <a:t>픽셀 크기의 흑백 이미지이다</a:t>
            </a:r>
            <a:r>
              <a:rPr lang="en-US" altLang="ko-KR" dirty="0"/>
              <a:t>. </a:t>
            </a:r>
            <a:r>
              <a:rPr lang="ko-KR" altLang="en-US" dirty="0"/>
              <a:t>정확히는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로만 나뉘는 흑백</a:t>
            </a:r>
            <a:r>
              <a:rPr lang="en-US" altLang="ko-KR" dirty="0"/>
              <a:t>(Black-White) </a:t>
            </a:r>
            <a:r>
              <a:rPr lang="ko-KR" altLang="en-US" dirty="0"/>
              <a:t>이미지가 아니라</a:t>
            </a:r>
            <a:r>
              <a:rPr lang="en-US" altLang="ko-KR" dirty="0"/>
              <a:t>, 0</a:t>
            </a:r>
            <a:r>
              <a:rPr lang="ko-KR" altLang="en-US" dirty="0"/>
              <a:t>부터 </a:t>
            </a:r>
            <a:r>
              <a:rPr lang="en-US" altLang="ko-KR" dirty="0"/>
              <a:t>255</a:t>
            </a:r>
            <a:r>
              <a:rPr lang="ko-KR" altLang="en-US" dirty="0"/>
              <a:t>까지의 밝기로 구분되는 회색</a:t>
            </a:r>
            <a:r>
              <a:rPr lang="en-US" altLang="ko-KR" dirty="0"/>
              <a:t>(Gray) </a:t>
            </a:r>
            <a:r>
              <a:rPr lang="ko-KR" altLang="en-US" dirty="0"/>
              <a:t>이미지이다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9849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 smtClean="0">
                <a:solidFill>
                  <a:schemeClr val="accent1"/>
                </a:solidFill>
              </a:rPr>
              <a:t>윈도우 </a:t>
            </a:r>
            <a:r>
              <a:rPr lang="ko-KR" altLang="en-US" b="1" dirty="0">
                <a:solidFill>
                  <a:schemeClr val="accent1"/>
                </a:solidFill>
              </a:rPr>
              <a:t>창 만들기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/>
              <a:t>먼저 기본적인 </a:t>
            </a:r>
            <a:r>
              <a:rPr lang="ko-KR" altLang="en-US" dirty="0" err="1"/>
              <a:t>윈폼을</a:t>
            </a:r>
            <a:r>
              <a:rPr lang="ko-KR" altLang="en-US" dirty="0"/>
              <a:t> 띄우고 </a:t>
            </a:r>
            <a:r>
              <a:rPr lang="en-US" altLang="ko-KR" dirty="0"/>
              <a:t>512 × 512 </a:t>
            </a:r>
            <a:r>
              <a:rPr lang="ko-KR" altLang="en-US" dirty="0"/>
              <a:t>크기의 </a:t>
            </a:r>
            <a:r>
              <a:rPr lang="en-US" altLang="ko-KR" dirty="0" err="1"/>
              <a:t>PictureBox</a:t>
            </a:r>
            <a:r>
              <a:rPr lang="ko-KR" altLang="en-US" dirty="0"/>
              <a:t>를 준비한다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512 × 512 </a:t>
            </a:r>
            <a:r>
              <a:rPr lang="ko-KR" altLang="en-US" dirty="0"/>
              <a:t>크기의 비트맵에 랜덤하게 값을 채운 후</a:t>
            </a:r>
            <a:r>
              <a:rPr lang="en-US" altLang="ko-KR" dirty="0"/>
              <a:t>, </a:t>
            </a:r>
            <a:r>
              <a:rPr lang="en-US" altLang="ko-KR" dirty="0" err="1"/>
              <a:t>PictureBox</a:t>
            </a:r>
            <a:r>
              <a:rPr lang="ko-KR" altLang="en-US" dirty="0"/>
              <a:t>에 비트맵을 부착해보자</a:t>
            </a:r>
            <a:r>
              <a:rPr lang="en-US" altLang="ko-KR" dirty="0"/>
              <a:t>. </a:t>
            </a:r>
            <a:r>
              <a:rPr lang="ko-KR" altLang="en-US" dirty="0"/>
              <a:t>필요한 전역 변수와 </a:t>
            </a:r>
            <a:r>
              <a:rPr lang="en-US" altLang="ko-KR" b="1" dirty="0">
                <a:solidFill>
                  <a:schemeClr val="accent1"/>
                </a:solidFill>
              </a:rPr>
              <a:t>Form1_Load( ) </a:t>
            </a:r>
            <a:r>
              <a:rPr lang="ko-KR" altLang="en-US" dirty="0"/>
              <a:t>메서드를 생성하고 소스 코드를 추가하자</a:t>
            </a:r>
            <a:r>
              <a:rPr lang="en-US" altLang="ko-KR" dirty="0"/>
              <a:t>. </a:t>
            </a:r>
            <a:r>
              <a:rPr lang="ko-KR" altLang="en-US" dirty="0"/>
              <a:t>이번 프로젝트는 </a:t>
            </a:r>
            <a:r>
              <a:rPr lang="en-US" altLang="ko-KR" dirty="0"/>
              <a:t>[Windows Forms </a:t>
            </a:r>
            <a:r>
              <a:rPr lang="ko-KR" altLang="en-US" dirty="0"/>
              <a:t>앱</a:t>
            </a:r>
            <a:r>
              <a:rPr lang="en-US" altLang="ko-KR" dirty="0"/>
              <a:t>(</a:t>
            </a:r>
            <a:r>
              <a:rPr lang="en-US" altLang="ko-KR" dirty="0" err="1"/>
              <a:t>.Net</a:t>
            </a:r>
            <a:r>
              <a:rPr lang="en-US" altLang="ko-KR" dirty="0"/>
              <a:t> Framework)]</a:t>
            </a:r>
            <a:r>
              <a:rPr lang="ko-KR" altLang="en-US" dirty="0"/>
              <a:t>으로 작성하고</a:t>
            </a:r>
            <a:r>
              <a:rPr lang="en-US" altLang="ko-KR" dirty="0"/>
              <a:t>, </a:t>
            </a:r>
            <a:r>
              <a:rPr lang="en-US" altLang="ko-KR" dirty="0" err="1"/>
              <a:t>PictureBox</a:t>
            </a:r>
            <a:r>
              <a:rPr lang="ko-KR" altLang="en-US" dirty="0"/>
              <a:t>를 화면에 하나 추가한 뒤 </a:t>
            </a:r>
            <a:r>
              <a:rPr lang="en-US" altLang="ko-KR" dirty="0"/>
              <a:t>(name) </a:t>
            </a:r>
            <a:r>
              <a:rPr lang="ko-KR" altLang="en-US" dirty="0"/>
              <a:t>속성을 </a:t>
            </a:r>
            <a:r>
              <a:rPr lang="en-US" altLang="ko-KR" b="1" dirty="0" err="1">
                <a:solidFill>
                  <a:schemeClr val="accent1"/>
                </a:solidFill>
              </a:rPr>
              <a:t>picturebox</a:t>
            </a:r>
            <a:r>
              <a:rPr lang="ko-KR" altLang="en-US" dirty="0"/>
              <a:t>로 지정한다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3126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10-10] </a:t>
            </a:r>
            <a:r>
              <a:rPr lang="ko-KR" altLang="en-US" b="1" dirty="0">
                <a:solidFill>
                  <a:srgbClr val="008000"/>
                </a:solidFill>
              </a:rPr>
              <a:t>바이너리 파일의 복사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Project10_9)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4B4CDC-3B84-4699-B7AC-E8560D66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32856"/>
            <a:ext cx="73818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91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10-10] </a:t>
            </a:r>
            <a:r>
              <a:rPr lang="ko-KR" altLang="en-US" b="1" dirty="0">
                <a:solidFill>
                  <a:srgbClr val="008000"/>
                </a:solidFill>
              </a:rPr>
              <a:t>바이너리 파일의 복사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Project10_9)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7A18D7-353E-43A5-B503-5ACB85D5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8" y="2204864"/>
            <a:ext cx="73914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 </a:t>
            </a:r>
            <a:r>
              <a:rPr lang="ko-KR" altLang="en-US" sz="2000" dirty="0"/>
              <a:t>흑백 사진 출력 프로그램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두 번째로 만들 프로그램은 사진 파일을 읽어서 출력하는 프로그램이다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AE8E1C-F2A4-4766-A0BD-135034F33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76872"/>
            <a:ext cx="3168352" cy="35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03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chemeClr val="accent1"/>
                </a:solidFill>
              </a:rPr>
              <a:t>RAW </a:t>
            </a:r>
            <a:r>
              <a:rPr lang="ko-KR" altLang="en-US" b="1" dirty="0">
                <a:solidFill>
                  <a:schemeClr val="accent1"/>
                </a:solidFill>
              </a:rPr>
              <a:t>파일을 메모리에 저장한 후 화면 출력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55B13D-60DD-43BE-9B72-772EFB9A8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348880"/>
            <a:ext cx="7344816" cy="23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2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그림의 ❶은 디스크에 저장된 </a:t>
            </a:r>
            <a:r>
              <a:rPr lang="en-US" altLang="ko-KR" dirty="0"/>
              <a:t>RAW </a:t>
            </a:r>
            <a:r>
              <a:rPr lang="ko-KR" altLang="en-US" dirty="0"/>
              <a:t>파일을 메모리</a:t>
            </a:r>
            <a:r>
              <a:rPr lang="en-US" altLang="ko-KR" dirty="0"/>
              <a:t>(</a:t>
            </a:r>
            <a:r>
              <a:rPr lang="en-US" altLang="ko-KR" dirty="0" err="1"/>
              <a:t>inImage</a:t>
            </a:r>
            <a:r>
              <a:rPr lang="en-US" altLang="ko-KR" dirty="0"/>
              <a:t>)</a:t>
            </a:r>
            <a:r>
              <a:rPr lang="ko-KR" altLang="en-US" dirty="0"/>
              <a:t>로 불러들이기 위한 작동이다</a:t>
            </a:r>
            <a:r>
              <a:rPr lang="en-US" altLang="ko-KR" dirty="0"/>
              <a:t>. </a:t>
            </a:r>
            <a:r>
              <a:rPr lang="ko-KR" altLang="en-US" dirty="0"/>
              <a:t>이 작업을 </a:t>
            </a:r>
            <a:r>
              <a:rPr lang="en-US" altLang="ko-KR" b="1" dirty="0" err="1">
                <a:solidFill>
                  <a:schemeClr val="accent1"/>
                </a:solidFill>
              </a:rPr>
              <a:t>LoadImage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메서드에 코딩할 것이다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dirty="0" err="1"/>
              <a:t>LoadImage</a:t>
            </a:r>
            <a:r>
              <a:rPr lang="en-US" altLang="ko-KR" dirty="0"/>
              <a:t>( ) </a:t>
            </a:r>
            <a:r>
              <a:rPr lang="ko-KR" altLang="en-US" dirty="0"/>
              <a:t>메서드의 핵심 코드</a:t>
            </a:r>
            <a:r>
              <a:rPr lang="en-US" altLang="ko-KR" dirty="0"/>
              <a:t>: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EBA016-D105-4384-996D-1673E84F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68960"/>
            <a:ext cx="7267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87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그림의 ❷는 메모리</a:t>
            </a:r>
            <a:r>
              <a:rPr lang="en-US" altLang="ko-KR" dirty="0"/>
              <a:t>(</a:t>
            </a:r>
            <a:r>
              <a:rPr lang="en-US" altLang="ko-KR" dirty="0" err="1"/>
              <a:t>inImage</a:t>
            </a:r>
            <a:r>
              <a:rPr lang="en-US" altLang="ko-KR" dirty="0"/>
              <a:t>)</a:t>
            </a:r>
            <a:r>
              <a:rPr lang="ko-KR" altLang="en-US" dirty="0"/>
              <a:t>를 윈도우 창에 출력하기 위한 기능으로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chemeClr val="accent1"/>
                </a:solidFill>
              </a:rPr>
              <a:t>DisplayImage</a:t>
            </a:r>
            <a:r>
              <a:rPr lang="en-US" altLang="ko-KR" b="1" dirty="0">
                <a:solidFill>
                  <a:schemeClr val="accent1"/>
                </a:solidFill>
              </a:rPr>
              <a:t>( )</a:t>
            </a:r>
            <a:r>
              <a:rPr lang="en-US" altLang="ko-KR" dirty="0"/>
              <a:t> </a:t>
            </a:r>
            <a:r>
              <a:rPr lang="ko-KR" altLang="en-US" dirty="0"/>
              <a:t>메서드로 구현한다</a:t>
            </a:r>
            <a:r>
              <a:rPr lang="en-US" altLang="ko-KR" dirty="0"/>
              <a:t>. </a:t>
            </a:r>
            <a:r>
              <a:rPr lang="en-US" altLang="ko-KR" dirty="0" err="1"/>
              <a:t>DisplayImage</a:t>
            </a:r>
            <a:r>
              <a:rPr lang="en-US" altLang="ko-KR" dirty="0"/>
              <a:t>( ) </a:t>
            </a:r>
            <a:r>
              <a:rPr lang="ko-KR" altLang="en-US" dirty="0"/>
              <a:t>메서드는 </a:t>
            </a:r>
            <a:r>
              <a:rPr lang="en-US" altLang="ko-KR" dirty="0"/>
              <a:t>[</a:t>
            </a:r>
            <a:r>
              <a:rPr lang="ko-KR" altLang="en-US" dirty="0"/>
              <a:t>소스 </a:t>
            </a:r>
            <a:r>
              <a:rPr lang="en-US" altLang="ko-KR" dirty="0"/>
              <a:t>10-10]</a:t>
            </a:r>
            <a:r>
              <a:rPr lang="ko-KR" altLang="en-US" dirty="0"/>
              <a:t>의 </a:t>
            </a:r>
            <a:r>
              <a:rPr lang="en-US" altLang="ko-KR" dirty="0"/>
              <a:t>15~21</a:t>
            </a:r>
            <a:r>
              <a:rPr lang="ko-KR" altLang="en-US" dirty="0"/>
              <a:t>행을 일부 수정해서 별도의 함수로 만든 것이다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23F60-E90D-4D5E-B9D1-43C91E1FD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9" b="5026"/>
          <a:stretch/>
        </p:blipFill>
        <p:spPr>
          <a:xfrm>
            <a:off x="1115616" y="2924944"/>
            <a:ext cx="722947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95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10-11] </a:t>
            </a:r>
            <a:r>
              <a:rPr lang="ko-KR" altLang="en-US" b="1" dirty="0">
                <a:solidFill>
                  <a:srgbClr val="008000"/>
                </a:solidFill>
              </a:rPr>
              <a:t>흑백 사진 출력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Project10_11)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4AC68-9F47-41BB-956F-AC737F7E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45568"/>
            <a:ext cx="72199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72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10-11] </a:t>
            </a:r>
            <a:r>
              <a:rPr lang="ko-KR" altLang="en-US" b="1" dirty="0">
                <a:solidFill>
                  <a:srgbClr val="008000"/>
                </a:solidFill>
              </a:rPr>
              <a:t>흑백 사진 출력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Project10_11)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7A2F16-57C8-40F1-A8FF-C15D72809353}"/>
              </a:ext>
            </a:extLst>
          </p:cNvPr>
          <p:cNvGrpSpPr/>
          <p:nvPr/>
        </p:nvGrpSpPr>
        <p:grpSpPr>
          <a:xfrm>
            <a:off x="1043608" y="2196898"/>
            <a:ext cx="7244527" cy="4531182"/>
            <a:chOff x="1110089" y="2065657"/>
            <a:chExt cx="7244527" cy="45311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5535B2-8197-41DA-B714-948CE5B0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3"/>
            <a:stretch/>
          </p:blipFill>
          <p:spPr>
            <a:xfrm>
              <a:off x="1110089" y="3120214"/>
              <a:ext cx="7239000" cy="34766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EA301D3-BB5F-4502-AE52-C1DFC6E65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76" b="8500"/>
            <a:stretch/>
          </p:blipFill>
          <p:spPr>
            <a:xfrm>
              <a:off x="1110089" y="2065657"/>
              <a:ext cx="7244527" cy="1054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84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10-11] </a:t>
            </a:r>
            <a:r>
              <a:rPr lang="ko-KR" altLang="en-US" b="1" dirty="0">
                <a:solidFill>
                  <a:srgbClr val="008000"/>
                </a:solidFill>
              </a:rPr>
              <a:t>흑백 사진 출력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Project10_11)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59E65C-7F81-4D65-AD5F-337E6949B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4"/>
          <a:stretch/>
        </p:blipFill>
        <p:spPr>
          <a:xfrm>
            <a:off x="1029791" y="2157983"/>
            <a:ext cx="7286625" cy="465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23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>
                <a:solidFill>
                  <a:srgbClr val="008000"/>
                </a:solidFill>
              </a:rPr>
              <a:t>바이너리 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9F877B-E625-4110-B937-BAB79EC6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3723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82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파일 입출력 심화</a:t>
            </a:r>
            <a:endParaRPr lang="en-US" altLang="ko-KR" sz="4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660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 및 디렉터리 기본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 smtClean="0">
                <a:solidFill>
                  <a:schemeClr val="accent1"/>
                </a:solidFill>
              </a:rPr>
              <a:t>파일 </a:t>
            </a:r>
            <a:r>
              <a:rPr lang="ko-KR" altLang="en-US" b="1" dirty="0">
                <a:solidFill>
                  <a:schemeClr val="accent1"/>
                </a:solidFill>
              </a:rPr>
              <a:t>복사 </a:t>
            </a:r>
            <a:r>
              <a:rPr lang="en-US" altLang="ko-KR" b="1" dirty="0"/>
              <a:t>- </a:t>
            </a:r>
            <a:r>
              <a:rPr lang="ko-KR" altLang="en-US" dirty="0"/>
              <a:t>원본 파일이 타겟 파일로 이동한다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디렉터리 생성 </a:t>
            </a:r>
            <a:r>
              <a:rPr lang="en-US" altLang="ko-KR" dirty="0"/>
              <a:t>-</a:t>
            </a:r>
            <a:r>
              <a:rPr lang="ko-KR" altLang="en-US" b="1" dirty="0"/>
              <a:t> </a:t>
            </a:r>
            <a:r>
              <a:rPr lang="ko-KR" altLang="en-US" dirty="0"/>
              <a:t>디렉터리를 생성한다</a:t>
            </a:r>
            <a:r>
              <a:rPr lang="en-US" altLang="ko-KR" dirty="0"/>
              <a:t>.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파일 이동 </a:t>
            </a:r>
            <a:r>
              <a:rPr lang="en-US" altLang="ko-KR" dirty="0"/>
              <a:t>- </a:t>
            </a:r>
            <a:r>
              <a:rPr lang="ko-KR" altLang="en-US" dirty="0"/>
              <a:t>원본 파일이 타겟 파일로 이동한다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디렉터리 이동 </a:t>
            </a:r>
            <a:r>
              <a:rPr lang="en-US" altLang="ko-KR" dirty="0"/>
              <a:t>- </a:t>
            </a:r>
            <a:r>
              <a:rPr lang="ko-KR" altLang="en-US" dirty="0"/>
              <a:t>원본 디렉터리가 타겟 디렉터리로 이동한다</a:t>
            </a:r>
            <a:r>
              <a:rPr lang="en-US" altLang="ko-KR" dirty="0"/>
              <a:t>. </a:t>
            </a:r>
            <a:r>
              <a:rPr lang="ko-KR" altLang="en-US" dirty="0"/>
              <a:t>타겟 디렉터리는 새로 생성되는 것이므로</a:t>
            </a:r>
            <a:r>
              <a:rPr lang="en-US" altLang="ko-KR" dirty="0"/>
              <a:t>, </a:t>
            </a:r>
            <a:r>
              <a:rPr lang="ko-KR" altLang="en-US" dirty="0"/>
              <a:t>이미 존재하는 디렉터리가 있다면 오류가 발생한다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3695BF-CE17-4ACE-8673-0A943EEB5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6"/>
          <a:stretch/>
        </p:blipFill>
        <p:spPr>
          <a:xfrm>
            <a:off x="1007554" y="2132856"/>
            <a:ext cx="7172325" cy="476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5EAB03-B6B9-4BD6-A67E-8BB34B4E3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1"/>
          <a:stretch/>
        </p:blipFill>
        <p:spPr>
          <a:xfrm>
            <a:off x="1007554" y="3062949"/>
            <a:ext cx="7172325" cy="45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B7B3EB-C0BF-42B2-B7E0-9B6AEB162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181"/>
          <a:stretch/>
        </p:blipFill>
        <p:spPr>
          <a:xfrm>
            <a:off x="1007554" y="3933057"/>
            <a:ext cx="7172325" cy="476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443976-0225-4438-8347-62AF6AEB6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54" y="5229200"/>
            <a:ext cx="71723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99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 및 디렉터리 기본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파일 삭제 </a:t>
            </a:r>
            <a:r>
              <a:rPr lang="en-US" altLang="ko-KR" b="1" dirty="0"/>
              <a:t>- </a:t>
            </a:r>
            <a:r>
              <a:rPr lang="ko-KR" altLang="en-US" dirty="0"/>
              <a:t>원본 파일이 삭제된다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디렉터리를 통째로 삭제 </a:t>
            </a:r>
            <a:r>
              <a:rPr lang="en-US" altLang="ko-KR" dirty="0"/>
              <a:t>- </a:t>
            </a:r>
            <a:r>
              <a:rPr lang="ko-KR" altLang="en-US" dirty="0"/>
              <a:t>디렉터리 및 하위의 모든 것이 삭제된다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파일 존재 유무 체크 </a:t>
            </a:r>
            <a:r>
              <a:rPr lang="en-US" altLang="ko-KR" dirty="0"/>
              <a:t>- </a:t>
            </a:r>
            <a:r>
              <a:rPr lang="ko-KR" altLang="en-US" dirty="0"/>
              <a:t>파일이 있으면 </a:t>
            </a:r>
            <a:r>
              <a:rPr lang="en-US" altLang="ko-KR" dirty="0"/>
              <a:t>True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없으면 </a:t>
            </a:r>
            <a:r>
              <a:rPr lang="en-US" altLang="ko-KR" dirty="0"/>
              <a:t>False</a:t>
            </a:r>
            <a:r>
              <a:rPr lang="ko-KR" altLang="en-US" dirty="0"/>
              <a:t>를 반환한다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디렉터리 존재 유무 체크 </a:t>
            </a:r>
            <a:r>
              <a:rPr lang="en-US" altLang="ko-KR" dirty="0"/>
              <a:t>- </a:t>
            </a:r>
            <a:r>
              <a:rPr lang="ko-KR" altLang="en-US" dirty="0"/>
              <a:t>디렉터리가 있으면 </a:t>
            </a:r>
            <a:r>
              <a:rPr lang="en-US" altLang="ko-KR" dirty="0"/>
              <a:t>True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없으면 </a:t>
            </a:r>
            <a:r>
              <a:rPr lang="en-US" altLang="ko-KR" dirty="0"/>
              <a:t>False</a:t>
            </a:r>
            <a:r>
              <a:rPr lang="ko-KR" altLang="en-US" dirty="0"/>
              <a:t>를 반환한다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66E855-BA64-4E2A-B122-BBEC909BE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8"/>
          <a:stretch/>
        </p:blipFill>
        <p:spPr>
          <a:xfrm>
            <a:off x="1043609" y="2132856"/>
            <a:ext cx="7128792" cy="466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4EFACC-DEF2-49B2-BAA9-9D6B55719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6"/>
          <a:stretch/>
        </p:blipFill>
        <p:spPr>
          <a:xfrm>
            <a:off x="1043609" y="3068961"/>
            <a:ext cx="7128792" cy="466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C71717-48AF-49D2-8E7B-48B94A910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48"/>
          <a:stretch/>
        </p:blipFill>
        <p:spPr>
          <a:xfrm>
            <a:off x="1043609" y="3999012"/>
            <a:ext cx="7128792" cy="457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18F118-C621-4917-993F-A2CE079DAC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52"/>
          <a:stretch/>
        </p:blipFill>
        <p:spPr>
          <a:xfrm>
            <a:off x="1043608" y="4928443"/>
            <a:ext cx="7128793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8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파일 입출력</a:t>
            </a:r>
            <a:endParaRPr lang="en-US" altLang="ko-KR" sz="4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837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 및 디렉터리 기본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10-12] </a:t>
            </a:r>
            <a:r>
              <a:rPr lang="ko-KR" altLang="en-US" b="1" dirty="0">
                <a:solidFill>
                  <a:srgbClr val="008000"/>
                </a:solidFill>
              </a:rPr>
              <a:t>파일과 디렉터리 다루기 기본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Project10_12)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FC085D-9ECE-4CD1-8351-E7BFCB69ADD3}"/>
              </a:ext>
            </a:extLst>
          </p:cNvPr>
          <p:cNvGrpSpPr/>
          <p:nvPr/>
        </p:nvGrpSpPr>
        <p:grpSpPr>
          <a:xfrm>
            <a:off x="1086469" y="2165512"/>
            <a:ext cx="7219951" cy="4580225"/>
            <a:chOff x="1086469" y="2132856"/>
            <a:chExt cx="7219951" cy="45802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5F737A-440C-4F37-8AB5-55F6F16C6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7" r="587"/>
            <a:stretch/>
          </p:blipFill>
          <p:spPr>
            <a:xfrm>
              <a:off x="1086469" y="2132856"/>
              <a:ext cx="7219951" cy="36004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1FC3AEE-9F97-4D0E-8A97-49D40B5A0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53"/>
            <a:stretch/>
          </p:blipFill>
          <p:spPr>
            <a:xfrm>
              <a:off x="1086470" y="5698671"/>
              <a:ext cx="7219950" cy="1014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4238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 및 디렉터리 기본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10-12] </a:t>
            </a:r>
            <a:r>
              <a:rPr lang="ko-KR" altLang="en-US" b="1" dirty="0">
                <a:solidFill>
                  <a:srgbClr val="008000"/>
                </a:solidFill>
              </a:rPr>
              <a:t>파일과 디렉터리 다루기 기본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Project10_12)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BAE7F-4843-4569-A8D3-BE416CAB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80372"/>
            <a:ext cx="7239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98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 및 디렉터리 기본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10-12] </a:t>
            </a:r>
            <a:r>
              <a:rPr lang="ko-KR" altLang="en-US" b="1" dirty="0">
                <a:solidFill>
                  <a:srgbClr val="008000"/>
                </a:solidFill>
              </a:rPr>
              <a:t>파일과 디렉터리 다루기 기본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Project10_12)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9C395-3356-4E4F-98ED-52FC7AEA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77455"/>
            <a:ext cx="72294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50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 및 디렉터리 기본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10-12] </a:t>
            </a:r>
            <a:r>
              <a:rPr lang="ko-KR" altLang="en-US" b="1" dirty="0">
                <a:solidFill>
                  <a:srgbClr val="008000"/>
                </a:solidFill>
              </a:rPr>
              <a:t>파일과 디렉터리 다루기 기본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Project10_12)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E24498-D977-4E04-8DF3-FE7FAA251BE5}"/>
              </a:ext>
            </a:extLst>
          </p:cNvPr>
          <p:cNvGrpSpPr/>
          <p:nvPr/>
        </p:nvGrpSpPr>
        <p:grpSpPr>
          <a:xfrm>
            <a:off x="1062573" y="2207188"/>
            <a:ext cx="7239000" cy="3239751"/>
            <a:chOff x="1062573" y="2207188"/>
            <a:chExt cx="7239000" cy="323975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C4273D-BF8C-43D8-B572-C3EE701E2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1" r="394"/>
            <a:stretch/>
          </p:blipFill>
          <p:spPr>
            <a:xfrm>
              <a:off x="1062573" y="2207188"/>
              <a:ext cx="7239000" cy="124777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308E88C-986C-43AF-B9E0-AE4E90BF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573" y="3437164"/>
              <a:ext cx="7239000" cy="2009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080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 및 디렉터리 기본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10-12] </a:t>
            </a:r>
            <a:r>
              <a:rPr lang="ko-KR" altLang="en-US" b="1" dirty="0">
                <a:solidFill>
                  <a:srgbClr val="008000"/>
                </a:solidFill>
              </a:rPr>
              <a:t>파일과 디렉터리 다루기 기본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Project10_12)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BBB07-AEC7-4816-AD26-995DCB9C3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04864"/>
            <a:ext cx="73914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5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 및 디렉터리 심화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 smtClean="0">
                <a:solidFill>
                  <a:schemeClr val="accent1"/>
                </a:solidFill>
              </a:rPr>
              <a:t>하위 </a:t>
            </a:r>
            <a:r>
              <a:rPr lang="ko-KR" altLang="en-US" b="1" dirty="0">
                <a:solidFill>
                  <a:schemeClr val="accent1"/>
                </a:solidFill>
              </a:rPr>
              <a:t>디렉터리의 목록 추출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/>
              <a:t>지정한 디렉터리의 하위 디렉터리를 모두 추출하려면 </a:t>
            </a:r>
            <a:r>
              <a:rPr lang="en-US" altLang="ko-KR" b="1" dirty="0" err="1">
                <a:solidFill>
                  <a:schemeClr val="accent1"/>
                </a:solidFill>
              </a:rPr>
              <a:t>DirectoryInfo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클래스</a:t>
            </a:r>
            <a:r>
              <a:rPr lang="ko-KR" altLang="en-US" dirty="0"/>
              <a:t>를 활용해야 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/>
              <a:t>위와 같이 사용하면 배열에는 지정 디렉터리 하위의 모든 디렉터리 정보가 저장된다</a:t>
            </a:r>
            <a:r>
              <a:rPr lang="en-US" altLang="ko-KR" dirty="0"/>
              <a:t>. </a:t>
            </a:r>
            <a:r>
              <a:rPr lang="ko-KR" altLang="en-US" dirty="0"/>
              <a:t>이 정보는 </a:t>
            </a:r>
            <a:r>
              <a:rPr lang="en-US" altLang="ko-KR" dirty="0" err="1"/>
              <a:t>DirectoryInfo</a:t>
            </a:r>
            <a:r>
              <a:rPr lang="ko-KR" altLang="en-US" dirty="0"/>
              <a:t>형이므로 디렉터리의 이름은 </a:t>
            </a:r>
            <a:r>
              <a:rPr lang="ko-KR" altLang="en-US" b="1" dirty="0">
                <a:solidFill>
                  <a:schemeClr val="accent1"/>
                </a:solidFill>
              </a:rPr>
              <a:t>변수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  <a:r>
              <a:rPr lang="en-US" altLang="ko-KR" b="1" dirty="0" err="1">
                <a:solidFill>
                  <a:schemeClr val="accent1"/>
                </a:solidFill>
              </a:rPr>
              <a:t>FullName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속성으로 확인할 수 있다</a:t>
            </a:r>
            <a:r>
              <a:rPr lang="en-US" altLang="ko-KR" dirty="0"/>
              <a:t>.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7F4DD-D039-49A6-98B5-86111EEF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996952"/>
            <a:ext cx="72675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1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 및 디렉터리 심화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디렉터리의 파일 목록 추출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/>
              <a:t>지정한 디렉터리에 있는 파일 목록은 </a:t>
            </a:r>
            <a:r>
              <a:rPr lang="en-US" altLang="ko-KR" b="1" dirty="0" err="1">
                <a:solidFill>
                  <a:schemeClr val="accent1"/>
                </a:solidFill>
              </a:rPr>
              <a:t>DirectoryInfo.GetFiles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메서드로 추출할 수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E97759-3951-4894-8C70-18A5D29D4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24944"/>
            <a:ext cx="73818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48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 및 디렉터리 심화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10-13] </a:t>
            </a:r>
            <a:r>
              <a:rPr lang="ko-KR" altLang="en-US" b="1" dirty="0">
                <a:solidFill>
                  <a:srgbClr val="008000"/>
                </a:solidFill>
              </a:rPr>
              <a:t>지정 디렉터리 하위의 모든 디렉터리 및 파일 목록 추출 </a:t>
            </a:r>
            <a:r>
              <a:rPr lang="en-US" altLang="ko-KR" b="1" dirty="0" smtClean="0">
                <a:solidFill>
                  <a:srgbClr val="008000"/>
                </a:solidFill>
              </a:rPr>
              <a:t/>
            </a:r>
            <a:br>
              <a:rPr lang="en-US" altLang="ko-KR" b="1" dirty="0" smtClean="0">
                <a:solidFill>
                  <a:srgbClr val="008000"/>
                </a:solidFill>
              </a:rPr>
            </a:br>
            <a:r>
              <a:rPr lang="en-US" altLang="ko-KR" b="1" dirty="0" smtClean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Project10_13)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B8E0E3-3583-40A7-97B4-C59C8FBDB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7056784" cy="414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9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 및 디렉터리 심화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10-13] </a:t>
            </a:r>
            <a:r>
              <a:rPr lang="ko-KR" altLang="en-US" b="1" dirty="0">
                <a:solidFill>
                  <a:srgbClr val="008000"/>
                </a:solidFill>
              </a:rPr>
              <a:t>지정 디렉터리 하위의 모든 디렉터리 및 파일 목록 추출 </a:t>
            </a:r>
            <a:r>
              <a:rPr lang="en-US" altLang="ko-KR" b="1" dirty="0" smtClean="0">
                <a:solidFill>
                  <a:srgbClr val="008000"/>
                </a:solidFill>
              </a:rPr>
              <a:t/>
            </a:r>
            <a:br>
              <a:rPr lang="en-US" altLang="ko-KR" b="1" dirty="0" smtClean="0">
                <a:solidFill>
                  <a:srgbClr val="008000"/>
                </a:solidFill>
              </a:rPr>
            </a:br>
            <a:r>
              <a:rPr lang="en-US" altLang="ko-KR" b="1" dirty="0" smtClean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Project10_13)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459518-F72B-41E1-95D9-531A4FC8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9815"/>
            <a:ext cx="73818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066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 및 디렉터리 심화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10-13] </a:t>
            </a:r>
            <a:r>
              <a:rPr lang="ko-KR" altLang="en-US" b="1" dirty="0">
                <a:solidFill>
                  <a:srgbClr val="008000"/>
                </a:solidFill>
              </a:rPr>
              <a:t>지정 디렉터리 하위의 모든 디렉터리 및 파일 목록 추출 </a:t>
            </a:r>
            <a:r>
              <a:rPr lang="en-US" altLang="ko-KR" b="1" dirty="0" smtClean="0">
                <a:solidFill>
                  <a:srgbClr val="008000"/>
                </a:solidFill>
              </a:rPr>
              <a:t/>
            </a:r>
            <a:br>
              <a:rPr lang="en-US" altLang="ko-KR" b="1" dirty="0" smtClean="0">
                <a:solidFill>
                  <a:srgbClr val="008000"/>
                </a:solidFill>
              </a:rPr>
            </a:br>
            <a:r>
              <a:rPr lang="en-US" altLang="ko-KR" b="1" dirty="0" smtClean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Project10_13)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64E05D-3CAD-4B57-852F-7C44665B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51137"/>
            <a:ext cx="7419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8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파일 입출력은 콘솔</a:t>
            </a:r>
            <a:r>
              <a:rPr lang="en-US" altLang="ko-KR" dirty="0"/>
              <a:t>(</a:t>
            </a: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)</a:t>
            </a:r>
            <a:r>
              <a:rPr lang="ko-KR" altLang="en-US" dirty="0"/>
              <a:t>의 표준 입출력과 개념이 비슷하지만 키보드를 사용하는 대신 파일을 읽어서 내용을 입력하거나</a:t>
            </a:r>
            <a:r>
              <a:rPr lang="en-US" altLang="ko-KR" dirty="0"/>
              <a:t>, </a:t>
            </a:r>
            <a:r>
              <a:rPr lang="ko-KR" altLang="en-US" dirty="0"/>
              <a:t>모니터 대신 파일에 내용을 출력한다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A3B688-B45B-4C8C-BE75-61973DFD4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67" y="2564904"/>
            <a:ext cx="7447799" cy="33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015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 및 디렉터리 심화 다루기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7DF14-6B80-4302-A8C5-F138478E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439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35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 및 디렉터리 심화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디렉터리의 복사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dirty="0"/>
              <a:t>C#</a:t>
            </a:r>
            <a:r>
              <a:rPr lang="ko-KR" altLang="en-US" dirty="0"/>
              <a:t>에서는 디렉터리를 통째로 복사하는 기능을 제공하지 않지만 </a:t>
            </a:r>
            <a:r>
              <a:rPr lang="en-US" altLang="ko-KR" dirty="0"/>
              <a:t>Visual Basic</a:t>
            </a:r>
            <a:r>
              <a:rPr lang="ko-KR" altLang="en-US" dirty="0"/>
              <a:t>에서 제공하는 기능을 사용하면 간단히 해결된다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52F60F-FA7C-47C7-8928-7CC2C2BC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98465"/>
            <a:ext cx="73342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58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파일 및 디렉터리 심화 다루기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10-14] </a:t>
            </a:r>
            <a:r>
              <a:rPr lang="ko-KR" altLang="en-US" b="1" dirty="0">
                <a:solidFill>
                  <a:srgbClr val="008000"/>
                </a:solidFill>
              </a:rPr>
              <a:t>디렉터리를 통째로 복사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Project10_14)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2797F2-F219-476C-8182-59265DC40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3342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915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 err="1">
                <a:solidFill>
                  <a:schemeClr val="accent1"/>
                </a:solidFill>
              </a:rPr>
              <a:t>try~catch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문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예외 처리</a:t>
            </a:r>
            <a:r>
              <a:rPr lang="en-US" altLang="ko-KR" dirty="0"/>
              <a:t>(Exception Handling):</a:t>
            </a:r>
            <a:r>
              <a:rPr lang="ko-KR" altLang="en-US" dirty="0"/>
              <a:t> 예외가 발생할 경우에 </a:t>
            </a:r>
            <a:r>
              <a:rPr lang="en-US" altLang="ko-KR" dirty="0"/>
              <a:t>C#</a:t>
            </a:r>
            <a:r>
              <a:rPr lang="ko-KR" altLang="en-US" dirty="0"/>
              <a:t>이 처리되도록 하지 않고</a:t>
            </a:r>
            <a:r>
              <a:rPr lang="en-US" altLang="ko-KR" dirty="0"/>
              <a:t>, </a:t>
            </a:r>
            <a:r>
              <a:rPr lang="ko-KR" altLang="en-US" dirty="0"/>
              <a:t>프로그래머가 작성한 코드가 실행되도록 하는 방식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오류</a:t>
            </a:r>
            <a:r>
              <a:rPr lang="en-US" altLang="ko-KR" dirty="0"/>
              <a:t>(Error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프로그램의 문법에 문제가 생겨서 아예 컴파일이 안 되거나</a:t>
            </a:r>
            <a:r>
              <a:rPr lang="en-US" altLang="ko-KR" dirty="0"/>
              <a:t>, </a:t>
            </a:r>
            <a:r>
              <a:rPr lang="ko-KR" altLang="en-US" dirty="0"/>
              <a:t>컴파일을 할 때 발견되지만 예외</a:t>
            </a:r>
            <a:r>
              <a:rPr lang="en-US" altLang="ko-KR" dirty="0"/>
              <a:t>(Exception)</a:t>
            </a:r>
            <a:r>
              <a:rPr lang="ko-KR" altLang="en-US" dirty="0"/>
              <a:t>는 프로그램 작성이나 컴파일을 할 때 문법상 아무런 문제가 없다가 실행할 때 발생한다</a:t>
            </a:r>
            <a:r>
              <a:rPr lang="en-US" altLang="ko-KR" dirty="0"/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77EB88-25FF-4801-80B7-F832CC9CA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65" y="4221088"/>
            <a:ext cx="73437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86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 err="1"/>
              <a:t>try~catch</a:t>
            </a:r>
            <a:r>
              <a:rPr lang="en-US" altLang="ko-KR" dirty="0"/>
              <a:t> </a:t>
            </a:r>
            <a:r>
              <a:rPr lang="ko-KR" altLang="en-US" dirty="0"/>
              <a:t>문을 활용하면 이러한 예외 대신 직접 메시지를 작성하여 흐름이 원활히 이어지도록 할 수 있다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360C80-190D-4D61-84DD-60ACA236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08" y="2636912"/>
            <a:ext cx="7343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6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b="1" dirty="0" smtClean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10-15]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문자열 출력 예외 발생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Project10_15)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D25D80-C321-46C3-A73F-9EF266382679}"/>
              </a:ext>
            </a:extLst>
          </p:cNvPr>
          <p:cNvGrpSpPr/>
          <p:nvPr/>
        </p:nvGrpSpPr>
        <p:grpSpPr>
          <a:xfrm>
            <a:off x="971600" y="2204864"/>
            <a:ext cx="7392147" cy="3206676"/>
            <a:chOff x="1013402" y="3344217"/>
            <a:chExt cx="7392147" cy="32066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888B24-7B2C-4E1C-82CB-A8069BD26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402" y="3344217"/>
              <a:ext cx="7381875" cy="16859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BF57E10-A9E1-483B-9018-83855502D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299" y="4941168"/>
              <a:ext cx="7334250" cy="160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0091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10-15]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문자열 출력 예외 발생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Project10_15)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657275-7E61-474E-AC92-E4C5AB64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3533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6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10-16]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문자열 출력 예외 처리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Project10_16)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79DAD2-1B19-4A3E-9497-1029E79B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85466"/>
            <a:ext cx="6566674" cy="44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9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10-16]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문자열 출력 예외 처리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Project10_16)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648B8-92F9-447C-8699-CB1419CC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04" y="2132856"/>
            <a:ext cx="73914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007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catch </a:t>
            </a:r>
            <a:r>
              <a:rPr lang="ko-KR" altLang="en-US" dirty="0"/>
              <a:t>문 뒤에 아무것도 명시하지 않고 사용하면 모든 예외에 해당되는데</a:t>
            </a:r>
            <a:r>
              <a:rPr lang="en-US" altLang="ko-KR" dirty="0"/>
              <a:t>, </a:t>
            </a:r>
            <a:r>
              <a:rPr lang="ko-KR" altLang="en-US" dirty="0"/>
              <a:t>만약 구분이 필요하다면 예외의 종류에 따라서 다른 식의 처리도 가능하다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9EE15B-D29F-4A8B-B46B-FAF8150A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64904"/>
            <a:ext cx="74104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 입출력의 기본 과정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파일 입출력을 하려면 표준 입출력과 달리 두 가지 작업을 추가로 진행해야 한다</a:t>
            </a:r>
            <a:r>
              <a:rPr lang="en-US" altLang="ko-KR" dirty="0"/>
              <a:t>. </a:t>
            </a:r>
            <a:r>
              <a:rPr lang="ko-KR" altLang="en-US" dirty="0"/>
              <a:t>파일을 사용하기 전의 파일 열기 작업과 파일 사용이 끝난 후의 파일 닫기 작업이다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앞으로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단계로 </a:t>
            </a:r>
            <a:r>
              <a:rPr lang="ko-KR" altLang="en-US" dirty="0"/>
              <a:t>프로그램을 작성할 것이다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1B9864-7C25-4007-882D-660B952E0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501008"/>
            <a:ext cx="5645811" cy="24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49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예외의 종류 몇 가지를 정리하면 다음과 같다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10-1]</a:t>
            </a:r>
            <a:r>
              <a:rPr lang="ko-KR" altLang="en-US" dirty="0"/>
              <a:t>의 모든 예외를 포함하려면 </a:t>
            </a:r>
            <a:r>
              <a:rPr lang="en-US" altLang="ko-KR" b="1" dirty="0">
                <a:solidFill>
                  <a:schemeClr val="accent1"/>
                </a:solidFill>
              </a:rPr>
              <a:t>Exception</a:t>
            </a:r>
            <a:r>
              <a:rPr lang="en-US" altLang="ko-KR" dirty="0"/>
              <a:t> </a:t>
            </a:r>
            <a:r>
              <a:rPr lang="ko-KR" altLang="en-US" dirty="0"/>
              <a:t>용어를 사용하면 된다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D2A1C4-E1B9-4B7D-8321-DBF7BBF15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64904"/>
            <a:ext cx="6725039" cy="37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206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D2A1C4-E1B9-4B7D-8321-DBF7BBF15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19" y="1916832"/>
            <a:ext cx="7241797" cy="46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416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 smtClean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10-17]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다양한 예외 처리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Project10_17)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ECFF34-9344-4022-A052-6A98022B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04864"/>
            <a:ext cx="73533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75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10-17]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다양한 예외 처리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Project10_17)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EF1D68-98D5-442B-90A0-04C8DE855A32}"/>
              </a:ext>
            </a:extLst>
          </p:cNvPr>
          <p:cNvGrpSpPr/>
          <p:nvPr/>
        </p:nvGrpSpPr>
        <p:grpSpPr>
          <a:xfrm>
            <a:off x="1010951" y="2204864"/>
            <a:ext cx="7296151" cy="4516717"/>
            <a:chOff x="1010951" y="2204864"/>
            <a:chExt cx="7296151" cy="45167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4B5D31B-1E0F-4933-948B-8EDD49183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" r="1"/>
            <a:stretch/>
          </p:blipFill>
          <p:spPr>
            <a:xfrm>
              <a:off x="1010951" y="2204864"/>
              <a:ext cx="7268939" cy="2057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BD44E25-5EA0-4A2F-A5ED-128D717F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0952" y="4168881"/>
              <a:ext cx="7296150" cy="255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6198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10-17]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다양한 예외 처리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Project10_17)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0C6F37-7E82-4A08-807D-24E07C502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99226"/>
            <a:ext cx="73723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8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b="1" dirty="0" err="1" smtClean="0">
                <a:solidFill>
                  <a:schemeClr val="accent1"/>
                </a:solidFill>
              </a:rPr>
              <a:t>try~catch~finally</a:t>
            </a:r>
            <a:r>
              <a:rPr lang="en-US" altLang="ko-KR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문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dirty="0"/>
              <a:t>try </a:t>
            </a:r>
            <a:r>
              <a:rPr lang="ko-KR" altLang="en-US" dirty="0"/>
              <a:t>문에서 예외가 발생하면 </a:t>
            </a:r>
            <a:r>
              <a:rPr lang="en-US" altLang="ko-KR" dirty="0"/>
              <a:t>catch </a:t>
            </a:r>
            <a:r>
              <a:rPr lang="ko-KR" altLang="en-US" dirty="0"/>
              <a:t>문이 실행되지만 </a:t>
            </a:r>
            <a:r>
              <a:rPr lang="en-US" altLang="ko-KR" dirty="0"/>
              <a:t>finally </a:t>
            </a:r>
            <a:r>
              <a:rPr lang="ko-KR" altLang="en-US" dirty="0"/>
              <a:t>문은 정상적으로 실행되든 예외가 발생하든 상관하지 않고 무조건 실행된다</a:t>
            </a:r>
            <a:r>
              <a:rPr lang="en-US" altLang="ko-KR" dirty="0"/>
              <a:t>. </a:t>
            </a:r>
            <a:r>
              <a:rPr lang="ko-KR" altLang="en-US" dirty="0"/>
              <a:t>다음의 간단한 소스 코드를 살펴보자</a:t>
            </a:r>
            <a:endParaRPr lang="en-US" altLang="ko-KR" b="1" dirty="0">
              <a:solidFill>
                <a:schemeClr val="accent1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36147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10-18] </a:t>
            </a:r>
            <a:r>
              <a:rPr lang="en-US" altLang="ko-KR" b="1" dirty="0" err="1">
                <a:solidFill>
                  <a:srgbClr val="008000"/>
                </a:solidFill>
                <a:latin typeface="+mn-ea"/>
              </a:rPr>
              <a:t>try~catch~finally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문의 사용 예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Project10_18)</a:t>
            </a:r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6BC460-D35B-472D-A281-4D90FF66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04864"/>
            <a:ext cx="73914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457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05. </a:t>
            </a:r>
            <a:r>
              <a:rPr lang="ko-KR" altLang="en-US" dirty="0">
                <a:solidFill>
                  <a:srgbClr val="008000"/>
                </a:solidFill>
              </a:rPr>
              <a:t>파일 입출력 심화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10-18] </a:t>
            </a:r>
            <a:r>
              <a:rPr lang="en-US" altLang="ko-KR" b="1" dirty="0" err="1">
                <a:solidFill>
                  <a:srgbClr val="008000"/>
                </a:solidFill>
                <a:latin typeface="+mn-ea"/>
              </a:rPr>
              <a:t>try~catch~finally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문의 사용 예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Project10_18)</a:t>
            </a:r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D9804A-87DC-4009-8771-C2EADD57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04864"/>
            <a:ext cx="73628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06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파일 입출력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파일 입출력의 기본 과정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단계 </a:t>
            </a:r>
            <a:r>
              <a:rPr lang="en-US" altLang="ko-KR" b="1" dirty="0">
                <a:solidFill>
                  <a:schemeClr val="accent1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파일 열기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/>
              <a:t>파일을 열기 위해서는 파일을 여는 목적이 읽기인지 쓰기인지 지정해야 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chemeClr val="accent1"/>
                </a:solidFill>
              </a:rPr>
              <a:t>2</a:t>
            </a:r>
            <a:r>
              <a:rPr lang="ko-KR" altLang="en-US" b="1" dirty="0">
                <a:solidFill>
                  <a:schemeClr val="accent1"/>
                </a:solidFill>
              </a:rPr>
              <a:t>단계 </a:t>
            </a:r>
            <a:r>
              <a:rPr lang="en-US" altLang="ko-KR" b="1" dirty="0">
                <a:solidFill>
                  <a:schemeClr val="accent1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파일 처리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dirty="0" smtClean="0"/>
              <a:t>파일에 </a:t>
            </a:r>
            <a:r>
              <a:rPr lang="ko-KR" altLang="en-US" dirty="0"/>
              <a:t>데이터를 쓰거나 파일로부터 데이터를 읽어올 수 있는 상태가 되었다</a:t>
            </a:r>
            <a:r>
              <a:rPr lang="en-US" altLang="ko-KR" dirty="0"/>
              <a:t>. </a:t>
            </a:r>
            <a:r>
              <a:rPr lang="ko-KR" altLang="en-US" dirty="0"/>
              <a:t>파일을 처리 하는 세부적인 방법은 예제를 통해 실습해보도록 하자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253AE7-60B0-4EEC-9291-7D0B49D9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72294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75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39390</TotalTime>
  <Words>2507</Words>
  <Application>Microsoft Office PowerPoint</Application>
  <PresentationFormat>화면 슬라이드 쇼(4:3)</PresentationFormat>
  <Paragraphs>484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7" baseType="lpstr">
      <vt:lpstr>Adobe Kaiti Std R</vt:lpstr>
      <vt:lpstr>HY견고딕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10. 파일 입출력과 예외 처리</vt:lpstr>
      <vt:lpstr>PowerPoint 프레젠테이션</vt:lpstr>
      <vt:lpstr>PowerPoint 프레젠테이션</vt:lpstr>
      <vt:lpstr>01. 이 장에서 만들 프로그램</vt:lpstr>
      <vt:lpstr>01. 이 장에서 만들 프로그램</vt:lpstr>
      <vt:lpstr>PowerPoint 프레젠테이션</vt:lpstr>
      <vt:lpstr>02. 파일 입출력</vt:lpstr>
      <vt:lpstr>02. 파일 입출력</vt:lpstr>
      <vt:lpstr>02. 파일 입출력</vt:lpstr>
      <vt:lpstr>02. 파일 입출력</vt:lpstr>
      <vt:lpstr>PowerPoint 프레젠테이션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03. 텍스트 파일 입출력</vt:lpstr>
      <vt:lpstr>PowerPoint 프레젠테이션</vt:lpstr>
      <vt:lpstr>04. 바이너리 파일 입출력</vt:lpstr>
      <vt:lpstr>04. 바이너리 파일 입출력</vt:lpstr>
      <vt:lpstr>04. 바이너리 파일 입출력</vt:lpstr>
      <vt:lpstr>04. 바이너리 파일 입출력</vt:lpstr>
      <vt:lpstr>04. 바이너리 파일 입출력</vt:lpstr>
      <vt:lpstr>04. 바이너리 파일 입출력</vt:lpstr>
      <vt:lpstr>04. 바이너리 파일 입출력</vt:lpstr>
      <vt:lpstr>04. 바이너리 파일 입출력</vt:lpstr>
      <vt:lpstr>04. 바이너리 파일 입출력</vt:lpstr>
      <vt:lpstr>04. 바이너리 파일 입출력</vt:lpstr>
      <vt:lpstr>04. 바이너리 파일 입출력</vt:lpstr>
      <vt:lpstr>04. 바이너리 파일 입출력</vt:lpstr>
      <vt:lpstr>04. 바이너리 파일 입출력</vt:lpstr>
      <vt:lpstr>04. 바이너리 파일 입출력</vt:lpstr>
      <vt:lpstr>PowerPoint 프레젠테이션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05. 파일 입출력 심화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오세종;신현석</dc:creator>
  <cp:lastModifiedBy>김성무</cp:lastModifiedBy>
  <cp:revision>1252</cp:revision>
  <dcterms:created xsi:type="dcterms:W3CDTF">2012-07-11T10:23:22Z</dcterms:created>
  <dcterms:modified xsi:type="dcterms:W3CDTF">2022-10-31T03:25:42Z</dcterms:modified>
</cp:coreProperties>
</file>